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1"/>
  </p:sldMasterIdLst>
  <p:notesMasterIdLst>
    <p:notesMasterId r:id="rId24"/>
  </p:notesMasterIdLst>
  <p:sldIdLst>
    <p:sldId id="389" r:id="rId2"/>
    <p:sldId id="360" r:id="rId3"/>
    <p:sldId id="506" r:id="rId4"/>
    <p:sldId id="507" r:id="rId5"/>
    <p:sldId id="509" r:id="rId6"/>
    <p:sldId id="508" r:id="rId7"/>
    <p:sldId id="510" r:id="rId8"/>
    <p:sldId id="502" r:id="rId9"/>
    <p:sldId id="505" r:id="rId10"/>
    <p:sldId id="516" r:id="rId11"/>
    <p:sldId id="454" r:id="rId12"/>
    <p:sldId id="504" r:id="rId13"/>
    <p:sldId id="517" r:id="rId14"/>
    <p:sldId id="518" r:id="rId15"/>
    <p:sldId id="512" r:id="rId16"/>
    <p:sldId id="519" r:id="rId17"/>
    <p:sldId id="503" r:id="rId18"/>
    <p:sldId id="511" r:id="rId19"/>
    <p:sldId id="513" r:id="rId20"/>
    <p:sldId id="514" r:id="rId21"/>
    <p:sldId id="515" r:id="rId22"/>
    <p:sldId id="50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4"/>
    <a:srgbClr val="00BBCE"/>
    <a:srgbClr val="F16143"/>
    <a:srgbClr val="A7C539"/>
    <a:srgbClr val="E4E541"/>
    <a:srgbClr val="F15B43"/>
    <a:srgbClr val="01BBCE"/>
    <a:srgbClr val="01BACE"/>
    <a:srgbClr val="F04F43"/>
    <a:srgbClr val="D33E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3881" autoAdjust="0"/>
  </p:normalViewPr>
  <p:slideViewPr>
    <p:cSldViewPr snapToGrid="0" snapToObjects="1">
      <p:cViewPr varScale="1">
        <p:scale>
          <a:sx n="108" d="100"/>
          <a:sy n="108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UCAB\Carbamide_AN_UAN_2014-2020_20200525_4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UCAB\Carbamide_AN_UAN_2014-2020_20200525_40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eta\Documents\Trade+\&#1089;&#1086;&#1076;&#1072;\Copy%20of%206.VI.%20&#1055;&#1088;&#1086;&#1076;&#1091;&#1082;&#1094;&#1110;&#1103;%20&#1093;i&#1084;i&#1095;&#1085;&#1086;&#1111;%20&#1090;&#1072;%20&#1087;&#1086;&#1074;&#8217;&#1103;&#1079;&#1072;&#1085;&#1080;&#1093;%20&#1079;%20&#1085;&#1077;&#1102;%20&#1075;&#1072;&#1083;&#1091;&#1079;&#1077;&#1081;%20&#1087;&#1088;&#1086;&#1084;&#1080;&#1089;&#1083;&#1086;&#1074;&#1086;&#1089;&#1090;&#1110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eta\Documents\Trade+\&#1089;&#1086;&#1076;&#1072;\Copy%20of%206.VI.%20&#1055;&#1088;&#1086;&#1076;&#1091;&#1082;&#1094;&#1110;&#1103;%20&#1093;i&#1084;i&#1095;&#1085;&#1086;&#1111;%20&#1090;&#1072;%20&#1087;&#1086;&#1074;&#8217;&#1103;&#1079;&#1072;&#1085;&#1080;&#1093;%20&#1079;%20&#1085;&#1077;&#1102;%20&#1075;&#1072;&#1083;&#1091;&#1079;&#1077;&#1081;%20&#1087;&#1088;&#1086;&#1084;&#1080;&#1089;&#1083;&#1086;&#1074;&#1086;&#1089;&#1090;&#111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se\OneDrive\Fertilizers\Master%20Fertilizers%20S&amp;D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eta\Documents\Trade+\&#1089;&#1086;&#1076;&#1072;\Copy%20of%206.VI.%20&#1055;&#1088;&#1086;&#1076;&#1091;&#1082;&#1094;&#1110;&#1103;%20&#1093;i&#1084;i&#1095;&#1085;&#1086;&#1111;%20&#1090;&#1072;%20&#1087;&#1086;&#1074;&#8217;&#1103;&#1079;&#1072;&#1085;&#1080;&#1093;%20&#1079;%20&#1085;&#1077;&#1102;%20&#1075;&#1072;&#1083;&#1091;&#1079;&#1077;&#1081;%20&#1087;&#1088;&#1086;&#1084;&#1080;&#1089;&#1083;&#1086;&#1074;&#1086;&#1089;&#1090;&#1110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veta\Documents\Trade+\&#1089;&#1086;&#1076;&#1072;\Copy%20of%206.VI.%20&#1055;&#1088;&#1086;&#1076;&#1091;&#1082;&#1094;&#1110;&#1103;%20&#1093;i&#1084;i&#1095;&#1085;&#1086;&#1111;%20&#1090;&#1072;%20&#1087;&#1086;&#1074;&#8217;&#1103;&#1079;&#1072;&#1085;&#1080;&#1093;%20&#1079;%20&#1085;&#1077;&#1102;%20&#1075;&#1072;&#1083;&#1091;&#1079;&#1077;&#1081;%20&#1087;&#1088;&#1086;&#1084;&#1080;&#1089;&#1083;&#1086;&#1074;&#1086;&#1089;&#1090;&#1110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СПОЖИВАННЯ В АГРАРНОМУ СЕКТОРІ</a:t>
            </a:r>
            <a:r>
              <a:rPr lang="en-US" dirty="0" smtClean="0"/>
              <a:t> </a:t>
            </a:r>
            <a:r>
              <a:rPr lang="uk-UA" dirty="0" smtClean="0"/>
              <a:t>УКРАЇНИ:</a:t>
            </a:r>
            <a:r>
              <a:rPr lang="uk-UA" baseline="0" dirty="0" smtClean="0"/>
              <a:t> значне домінування азотних добрив</a:t>
            </a:r>
            <a:endParaRPr lang="en-US" dirty="0"/>
          </a:p>
        </c:rich>
      </c:tx>
      <c:layout>
        <c:manualLayout>
          <c:xMode val="edge"/>
          <c:yMode val="edge"/>
          <c:x val="6.1648749896957213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4342031411267692"/>
          <c:y val="0.15564327789835264"/>
          <c:w val="0.831512541108682"/>
          <c:h val="0.672820303419072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Sheet1!$D$7</c:f>
              <c:strCache>
                <c:ptCount val="1"/>
                <c:pt idx="0">
                  <c:v>Азотні добрива N (всього)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Sheet1!$E$6:$T$6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Sheet1!$E$7:$T$7</c:f>
              <c:numCache>
                <c:formatCode>#,##0</c:formatCode>
                <c:ptCount val="16"/>
                <c:pt idx="0">
                  <c:v>443.49200000000002</c:v>
                </c:pt>
                <c:pt idx="1">
                  <c:v>359.61700000000002</c:v>
                </c:pt>
                <c:pt idx="2">
                  <c:v>345.28</c:v>
                </c:pt>
                <c:pt idx="3">
                  <c:v>376.88</c:v>
                </c:pt>
                <c:pt idx="4">
                  <c:v>466.82</c:v>
                </c:pt>
                <c:pt idx="5">
                  <c:v>578.16</c:v>
                </c:pt>
                <c:pt idx="6">
                  <c:v>735.78</c:v>
                </c:pt>
                <c:pt idx="7">
                  <c:v>634.91</c:v>
                </c:pt>
                <c:pt idx="8">
                  <c:v>774.61</c:v>
                </c:pt>
                <c:pt idx="9">
                  <c:v>898.88</c:v>
                </c:pt>
                <c:pt idx="10">
                  <c:v>930.1</c:v>
                </c:pt>
                <c:pt idx="11">
                  <c:v>1042.9100000000001</c:v>
                </c:pt>
                <c:pt idx="12">
                  <c:v>1021.16</c:v>
                </c:pt>
                <c:pt idx="13">
                  <c:v>984.96</c:v>
                </c:pt>
                <c:pt idx="14">
                  <c:v>1197.3800000000001</c:v>
                </c:pt>
                <c:pt idx="15">
                  <c:v>1365.31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6-4481-B17D-000499D15319}"/>
            </c:ext>
          </c:extLst>
        </c:ser>
        <c:ser>
          <c:idx val="1"/>
          <c:order val="1"/>
          <c:tx>
            <c:strRef>
              <c:f>Sheet1!$D$8</c:f>
              <c:strCache>
                <c:ptCount val="1"/>
                <c:pt idx="0">
                  <c:v>Фосфорні добрива P2O5 (всього)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Sheet1!$E$6:$T$6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Sheet1!$E$8:$T$8</c:f>
              <c:numCache>
                <c:formatCode>#,##0</c:formatCode>
                <c:ptCount val="16"/>
                <c:pt idx="0">
                  <c:v>33.128999999999998</c:v>
                </c:pt>
                <c:pt idx="1">
                  <c:v>77.638000000000005</c:v>
                </c:pt>
                <c:pt idx="2">
                  <c:v>85.683000000000007</c:v>
                </c:pt>
                <c:pt idx="3">
                  <c:v>101.62</c:v>
                </c:pt>
                <c:pt idx="4">
                  <c:v>128.85</c:v>
                </c:pt>
                <c:pt idx="5">
                  <c:v>168.81</c:v>
                </c:pt>
                <c:pt idx="6">
                  <c:v>173.49</c:v>
                </c:pt>
                <c:pt idx="7">
                  <c:v>133.63</c:v>
                </c:pt>
                <c:pt idx="8">
                  <c:v>157.41999999999999</c:v>
                </c:pt>
                <c:pt idx="9">
                  <c:v>195.18</c:v>
                </c:pt>
                <c:pt idx="10">
                  <c:v>221.45</c:v>
                </c:pt>
                <c:pt idx="11">
                  <c:v>237.05</c:v>
                </c:pt>
                <c:pt idx="12">
                  <c:v>241.12</c:v>
                </c:pt>
                <c:pt idx="13">
                  <c:v>223.21</c:v>
                </c:pt>
                <c:pt idx="14">
                  <c:v>287.01</c:v>
                </c:pt>
                <c:pt idx="15">
                  <c:v>363.43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E6-4481-B17D-000499D15319}"/>
            </c:ext>
          </c:extLst>
        </c:ser>
        <c:ser>
          <c:idx val="2"/>
          <c:order val="2"/>
          <c:tx>
            <c:strRef>
              <c:f>Sheet1!$D$9</c:f>
              <c:strCache>
                <c:ptCount val="1"/>
                <c:pt idx="0">
                  <c:v>Калійні добрива K2O (всього)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Sheet1!$E$6:$T$6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Sheet1!$E$9:$T$9</c:f>
              <c:numCache>
                <c:formatCode>#,##0</c:formatCode>
                <c:ptCount val="16"/>
                <c:pt idx="0">
                  <c:v>42.436</c:v>
                </c:pt>
                <c:pt idx="1">
                  <c:v>75.225999999999999</c:v>
                </c:pt>
                <c:pt idx="2">
                  <c:v>102.327</c:v>
                </c:pt>
                <c:pt idx="3">
                  <c:v>79.430000000000007</c:v>
                </c:pt>
                <c:pt idx="4">
                  <c:v>103.66</c:v>
                </c:pt>
                <c:pt idx="5">
                  <c:v>149.47</c:v>
                </c:pt>
                <c:pt idx="6">
                  <c:v>155.44999999999999</c:v>
                </c:pt>
                <c:pt idx="7">
                  <c:v>118.22</c:v>
                </c:pt>
                <c:pt idx="8">
                  <c:v>128.61000000000001</c:v>
                </c:pt>
                <c:pt idx="9">
                  <c:v>169.25</c:v>
                </c:pt>
                <c:pt idx="10">
                  <c:v>194.98</c:v>
                </c:pt>
                <c:pt idx="11">
                  <c:v>213.75</c:v>
                </c:pt>
                <c:pt idx="12">
                  <c:v>209.36</c:v>
                </c:pt>
                <c:pt idx="13">
                  <c:v>206.84</c:v>
                </c:pt>
                <c:pt idx="14">
                  <c:v>244.46</c:v>
                </c:pt>
                <c:pt idx="15">
                  <c:v>299.33999999999997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E6-4481-B17D-000499D15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362816655"/>
        <c:axId val="362821231"/>
      </c:barChart>
      <c:catAx>
        <c:axId val="36281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2821231"/>
        <c:crosses val="autoZero"/>
        <c:auto val="1"/>
        <c:lblAlgn val="ctr"/>
        <c:lblOffset val="100"/>
        <c:noMultiLvlLbl val="0"/>
      </c:catAx>
      <c:valAx>
        <c:axId val="362821231"/>
        <c:scaling>
          <c:orientation val="minMax"/>
          <c:max val="2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 діючої речовини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281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0701533516274659E-3"/>
          <c:y val="0.8953769522555981"/>
          <c:w val="0.98869627879402089"/>
          <c:h val="9.30006022923026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АЗОТНІ</a:t>
            </a:r>
            <a:r>
              <a:rPr lang="uk-UA" baseline="0" dirty="0" smtClean="0"/>
              <a:t> ДОБРИВА: значні потужності виробництва в Україні </a:t>
            </a:r>
            <a:endParaRPr lang="en-US" dirty="0"/>
          </a:p>
        </c:rich>
      </c:tx>
      <c:layout>
        <c:manualLayout>
          <c:xMode val="edge"/>
          <c:yMode val="edge"/>
          <c:x val="4.0566049833146593E-2"/>
          <c:y val="1.49160969546302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Sheet1!$D$24</c:f>
              <c:strCache>
                <c:ptCount val="1"/>
                <c:pt idx="0">
                  <c:v>Споживання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Sheet1!$E$23:$T$23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Sheet1!$E$24:$T$24</c:f>
              <c:numCache>
                <c:formatCode>#,##0</c:formatCode>
                <c:ptCount val="16"/>
                <c:pt idx="0">
                  <c:v>443.49200000000002</c:v>
                </c:pt>
                <c:pt idx="1">
                  <c:v>359.61700000000002</c:v>
                </c:pt>
                <c:pt idx="2">
                  <c:v>345.28</c:v>
                </c:pt>
                <c:pt idx="3">
                  <c:v>376.88</c:v>
                </c:pt>
                <c:pt idx="4">
                  <c:v>466.82</c:v>
                </c:pt>
                <c:pt idx="5">
                  <c:v>578.16</c:v>
                </c:pt>
                <c:pt idx="6">
                  <c:v>735.78</c:v>
                </c:pt>
                <c:pt idx="7">
                  <c:v>634.91</c:v>
                </c:pt>
                <c:pt idx="8">
                  <c:v>774.61</c:v>
                </c:pt>
                <c:pt idx="9">
                  <c:v>898.88</c:v>
                </c:pt>
                <c:pt idx="10">
                  <c:v>930.1</c:v>
                </c:pt>
                <c:pt idx="11">
                  <c:v>1042.9100000000001</c:v>
                </c:pt>
                <c:pt idx="12">
                  <c:v>1021.16</c:v>
                </c:pt>
                <c:pt idx="13">
                  <c:v>984.96</c:v>
                </c:pt>
                <c:pt idx="14">
                  <c:v>1197.3800000000001</c:v>
                </c:pt>
                <c:pt idx="15">
                  <c:v>1365.31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A-4FE0-BA78-B1392008249F}"/>
            </c:ext>
          </c:extLst>
        </c:ser>
        <c:ser>
          <c:idx val="5"/>
          <c:order val="5"/>
          <c:tx>
            <c:strRef>
              <c:f>Sheet1!$D$25</c:f>
              <c:strCache>
                <c:ptCount val="1"/>
                <c:pt idx="0">
                  <c:v>Виробництво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Sheet1!$E$23:$T$23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Sheet1!$E$25:$T$25</c:f>
              <c:numCache>
                <c:formatCode>0</c:formatCode>
                <c:ptCount val="16"/>
                <c:pt idx="0">
                  <c:v>2239.2950000000001</c:v>
                </c:pt>
                <c:pt idx="1">
                  <c:v>2424.259</c:v>
                </c:pt>
                <c:pt idx="2">
                  <c:v>2310.1869999999999</c:v>
                </c:pt>
                <c:pt idx="3">
                  <c:v>2561.33</c:v>
                </c:pt>
                <c:pt idx="4">
                  <c:v>3269.85</c:v>
                </c:pt>
                <c:pt idx="5">
                  <c:v>2720.31</c:v>
                </c:pt>
                <c:pt idx="6">
                  <c:v>2532.44</c:v>
                </c:pt>
                <c:pt idx="7">
                  <c:v>2068.89</c:v>
                </c:pt>
                <c:pt idx="8">
                  <c:v>2079.38</c:v>
                </c:pt>
                <c:pt idx="9">
                  <c:v>2753.95</c:v>
                </c:pt>
                <c:pt idx="10">
                  <c:v>2745.15</c:v>
                </c:pt>
                <c:pt idx="11">
                  <c:v>3474.5859999999998</c:v>
                </c:pt>
                <c:pt idx="12">
                  <c:v>2446.7159999999999</c:v>
                </c:pt>
                <c:pt idx="13">
                  <c:v>2164.8000000000002</c:v>
                </c:pt>
                <c:pt idx="14">
                  <c:v>1675.9159999999999</c:v>
                </c:pt>
                <c:pt idx="15">
                  <c:v>976.94799999999998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5A-4FE0-BA78-B13920082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axId val="362816655"/>
        <c:axId val="36282123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Sheet1!$D$7</c15:sqref>
                        </c15:formulaRef>
                      </c:ext>
                    </c:extLst>
                    <c:strCache>
                      <c:ptCount val="1"/>
                      <c:pt idx="0">
                        <c:v>Азотні добрива N (всього)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Sheet1!$E$6:$T$6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Sheet1!$E$7:$T$7</c15:sqref>
                        </c15:formulaRef>
                      </c:ext>
                    </c:extLst>
                    <c:numCache>
                      <c:formatCode>#,##0</c:formatCode>
                      <c:ptCount val="16"/>
                      <c:pt idx="0">
                        <c:v>443.49200000000002</c:v>
                      </c:pt>
                      <c:pt idx="1">
                        <c:v>359.61700000000002</c:v>
                      </c:pt>
                      <c:pt idx="2">
                        <c:v>345.28</c:v>
                      </c:pt>
                      <c:pt idx="3">
                        <c:v>376.88</c:v>
                      </c:pt>
                      <c:pt idx="4">
                        <c:v>466.82</c:v>
                      </c:pt>
                      <c:pt idx="5">
                        <c:v>578.16</c:v>
                      </c:pt>
                      <c:pt idx="6">
                        <c:v>735.78</c:v>
                      </c:pt>
                      <c:pt idx="7">
                        <c:v>634.91</c:v>
                      </c:pt>
                      <c:pt idx="8">
                        <c:v>774.61</c:v>
                      </c:pt>
                      <c:pt idx="9">
                        <c:v>898.88</c:v>
                      </c:pt>
                      <c:pt idx="10">
                        <c:v>930.1</c:v>
                      </c:pt>
                      <c:pt idx="11">
                        <c:v>1042.9100000000001</c:v>
                      </c:pt>
                      <c:pt idx="12">
                        <c:v>1021.16</c:v>
                      </c:pt>
                      <c:pt idx="13">
                        <c:v>984.96</c:v>
                      </c:pt>
                      <c:pt idx="14">
                        <c:v>1197.3800000000001</c:v>
                      </c:pt>
                      <c:pt idx="15">
                        <c:v>1365.31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605A-4FE0-BA78-B1392008249F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Sheet1!$D$8</c15:sqref>
                        </c15:formulaRef>
                      </c:ext>
                    </c:extLst>
                    <c:strCache>
                      <c:ptCount val="1"/>
                      <c:pt idx="0">
                        <c:v>Фосфорні добрива P2O5 (всього)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Sheet1!$E$6:$T$6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Sheet1!$E$8:$T$8</c15:sqref>
                        </c15:formulaRef>
                      </c:ext>
                    </c:extLst>
                    <c:numCache>
                      <c:formatCode>#,##0</c:formatCode>
                      <c:ptCount val="16"/>
                      <c:pt idx="0">
                        <c:v>33.128999999999998</c:v>
                      </c:pt>
                      <c:pt idx="1">
                        <c:v>77.638000000000005</c:v>
                      </c:pt>
                      <c:pt idx="2">
                        <c:v>85.683000000000007</c:v>
                      </c:pt>
                      <c:pt idx="3">
                        <c:v>101.62</c:v>
                      </c:pt>
                      <c:pt idx="4">
                        <c:v>128.85</c:v>
                      </c:pt>
                      <c:pt idx="5">
                        <c:v>168.81</c:v>
                      </c:pt>
                      <c:pt idx="6">
                        <c:v>173.49</c:v>
                      </c:pt>
                      <c:pt idx="7">
                        <c:v>133.63</c:v>
                      </c:pt>
                      <c:pt idx="8">
                        <c:v>157.41999999999999</c:v>
                      </c:pt>
                      <c:pt idx="9">
                        <c:v>195.18</c:v>
                      </c:pt>
                      <c:pt idx="10">
                        <c:v>221.45</c:v>
                      </c:pt>
                      <c:pt idx="11">
                        <c:v>237.05</c:v>
                      </c:pt>
                      <c:pt idx="12">
                        <c:v>241.12</c:v>
                      </c:pt>
                      <c:pt idx="13">
                        <c:v>223.21</c:v>
                      </c:pt>
                      <c:pt idx="14">
                        <c:v>287.01</c:v>
                      </c:pt>
                      <c:pt idx="15">
                        <c:v>363.43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605A-4FE0-BA78-B1392008249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Sheet1!$D$9</c15:sqref>
                        </c15:formulaRef>
                      </c:ext>
                    </c:extLst>
                    <c:strCache>
                      <c:ptCount val="1"/>
                      <c:pt idx="0">
                        <c:v>Калійні добрива K2O (всього)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Sheet1!$E$6:$T$6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Sheet1!$E$9:$T$9</c15:sqref>
                        </c15:formulaRef>
                      </c:ext>
                    </c:extLst>
                    <c:numCache>
                      <c:formatCode>#,##0</c:formatCode>
                      <c:ptCount val="16"/>
                      <c:pt idx="0">
                        <c:v>42.436</c:v>
                      </c:pt>
                      <c:pt idx="1">
                        <c:v>75.225999999999999</c:v>
                      </c:pt>
                      <c:pt idx="2">
                        <c:v>102.327</c:v>
                      </c:pt>
                      <c:pt idx="3">
                        <c:v>79.430000000000007</c:v>
                      </c:pt>
                      <c:pt idx="4">
                        <c:v>103.66</c:v>
                      </c:pt>
                      <c:pt idx="5">
                        <c:v>149.47</c:v>
                      </c:pt>
                      <c:pt idx="6">
                        <c:v>155.44999999999999</c:v>
                      </c:pt>
                      <c:pt idx="7">
                        <c:v>118.22</c:v>
                      </c:pt>
                      <c:pt idx="8">
                        <c:v>128.61000000000001</c:v>
                      </c:pt>
                      <c:pt idx="9">
                        <c:v>169.25</c:v>
                      </c:pt>
                      <c:pt idx="10">
                        <c:v>194.98</c:v>
                      </c:pt>
                      <c:pt idx="11">
                        <c:v>213.75</c:v>
                      </c:pt>
                      <c:pt idx="12">
                        <c:v>209.36</c:v>
                      </c:pt>
                      <c:pt idx="13">
                        <c:v>206.84</c:v>
                      </c:pt>
                      <c:pt idx="14">
                        <c:v>244.46</c:v>
                      </c:pt>
                      <c:pt idx="15">
                        <c:v>299.33999999999997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05A-4FE0-BA78-B1392008249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Sheet1!$D$12</c15:sqref>
                        </c15:formulaRef>
                      </c:ext>
                    </c:extLst>
                    <c:strCache>
                      <c:ptCount val="1"/>
                      <c:pt idx="0">
                        <c:v>Азотні добрива N (виробництво)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Sheet1!$E$23:$T$23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Sheet1!$E$12:$T$12</c15:sqref>
                        </c15:formulaRef>
                      </c:ext>
                    </c:extLst>
                    <c:numCache>
                      <c:formatCode>0</c:formatCode>
                      <c:ptCount val="16"/>
                      <c:pt idx="0">
                        <c:v>2239.2950000000001</c:v>
                      </c:pt>
                      <c:pt idx="1">
                        <c:v>2424.259</c:v>
                      </c:pt>
                      <c:pt idx="2">
                        <c:v>2310.1869999999999</c:v>
                      </c:pt>
                      <c:pt idx="3">
                        <c:v>2561.33</c:v>
                      </c:pt>
                      <c:pt idx="4">
                        <c:v>3269.85</c:v>
                      </c:pt>
                      <c:pt idx="5">
                        <c:v>2720.31</c:v>
                      </c:pt>
                      <c:pt idx="6">
                        <c:v>2532.44</c:v>
                      </c:pt>
                      <c:pt idx="7">
                        <c:v>2068.89</c:v>
                      </c:pt>
                      <c:pt idx="8">
                        <c:v>2079.38</c:v>
                      </c:pt>
                      <c:pt idx="9">
                        <c:v>2753.95</c:v>
                      </c:pt>
                      <c:pt idx="10">
                        <c:v>2745.15</c:v>
                      </c:pt>
                      <c:pt idx="11">
                        <c:v>3474.5859999999998</c:v>
                      </c:pt>
                      <c:pt idx="12">
                        <c:v>2446.7159999999999</c:v>
                      </c:pt>
                      <c:pt idx="13">
                        <c:v>2164.8000000000002</c:v>
                      </c:pt>
                      <c:pt idx="14">
                        <c:v>1675.9159999999999</c:v>
                      </c:pt>
                      <c:pt idx="15">
                        <c:v>976.94799999999998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05A-4FE0-BA78-B1392008249F}"/>
                  </c:ext>
                </c:extLst>
              </c15:ser>
            </c15:filteredBarSeries>
          </c:ext>
        </c:extLst>
      </c:barChart>
      <c:catAx>
        <c:axId val="36281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2821231"/>
        <c:crosses val="autoZero"/>
        <c:auto val="1"/>
        <c:lblAlgn val="ctr"/>
        <c:lblOffset val="100"/>
        <c:noMultiLvlLbl val="0"/>
      </c:catAx>
      <c:valAx>
        <c:axId val="362821231"/>
        <c:scaling>
          <c:orientation val="minMax"/>
          <c:max val="4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 діючої речовини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281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АЗОТНІ</a:t>
            </a:r>
            <a:r>
              <a:rPr lang="uk-UA" baseline="0" dirty="0" smtClean="0"/>
              <a:t> ДОБРИВА: АМІАЧНА СЕЛІТРА</a:t>
            </a:r>
            <a:endParaRPr lang="en-US" dirty="0"/>
          </a:p>
        </c:rich>
      </c:tx>
      <c:layout>
        <c:manualLayout>
          <c:xMode val="edge"/>
          <c:yMode val="edge"/>
          <c:x val="5.5021020782638815E-3"/>
          <c:y val="1.2430080795525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селитра!$A$6</c:f>
              <c:strCache>
                <c:ptCount val="1"/>
                <c:pt idx="0">
                  <c:v>Виробництво, тис.т.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селитра!$B$5:$Q$5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селитра!$B$6:$Q$6</c:f>
              <c:numCache>
                <c:formatCode>General</c:formatCode>
                <c:ptCount val="16"/>
                <c:pt idx="0">
                  <c:v>2075</c:v>
                </c:pt>
                <c:pt idx="1">
                  <c:v>2052.3000000000002</c:v>
                </c:pt>
                <c:pt idx="2">
                  <c:v>1667.4</c:v>
                </c:pt>
                <c:pt idx="3">
                  <c:v>2024</c:v>
                </c:pt>
                <c:pt idx="4">
                  <c:v>1951</c:v>
                </c:pt>
                <c:pt idx="5">
                  <c:v>1614</c:v>
                </c:pt>
                <c:pt idx="6">
                  <c:v>1768</c:v>
                </c:pt>
                <c:pt idx="7">
                  <c:v>2362</c:v>
                </c:pt>
                <c:pt idx="8">
                  <c:v>2518</c:v>
                </c:pt>
                <c:pt idx="9">
                  <c:v>2233.6</c:v>
                </c:pt>
                <c:pt idx="10">
                  <c:v>1543.2</c:v>
                </c:pt>
                <c:pt idx="11" formatCode="#,##0.0">
                  <c:v>1156.4000000000001</c:v>
                </c:pt>
                <c:pt idx="12" formatCode="#,##0.0">
                  <c:v>1513</c:v>
                </c:pt>
                <c:pt idx="13" formatCode="#,##0.0">
                  <c:v>1117.0999999999999</c:v>
                </c:pt>
                <c:pt idx="14" formatCode="#,##0.0">
                  <c:v>1176.7</c:v>
                </c:pt>
                <c:pt idx="15" formatCode="#,##0.0">
                  <c:v>1672.3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0-4CC1-B072-E23FBC3A52AC}"/>
            </c:ext>
          </c:extLst>
        </c:ser>
        <c:ser>
          <c:idx val="1"/>
          <c:order val="1"/>
          <c:tx>
            <c:strRef>
              <c:f>селитра!$A$7</c:f>
              <c:strCache>
                <c:ptCount val="1"/>
                <c:pt idx="0">
                  <c:v>Імпорт, тис.т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селитра!$B$5:$Q$5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селитра!$B$7:$Q$7</c:f>
              <c:numCache>
                <c:formatCode>General</c:formatCode>
                <c:ptCount val="16"/>
                <c:pt idx="0">
                  <c:v>295.05480999999997</c:v>
                </c:pt>
                <c:pt idx="1">
                  <c:v>98.697270000000003</c:v>
                </c:pt>
                <c:pt idx="2">
                  <c:v>43.288760000000003</c:v>
                </c:pt>
                <c:pt idx="3">
                  <c:v>101.31158000000001</c:v>
                </c:pt>
                <c:pt idx="4">
                  <c:v>353.09881999999999</c:v>
                </c:pt>
                <c:pt idx="5">
                  <c:v>348.95753999999999</c:v>
                </c:pt>
                <c:pt idx="6">
                  <c:v>354.25117999999998</c:v>
                </c:pt>
                <c:pt idx="7">
                  <c:v>242.94182999999998</c:v>
                </c:pt>
                <c:pt idx="8">
                  <c:v>209.89397</c:v>
                </c:pt>
                <c:pt idx="9">
                  <c:v>256.41906</c:v>
                </c:pt>
                <c:pt idx="10">
                  <c:v>171.74967000000001</c:v>
                </c:pt>
                <c:pt idx="11" formatCode="#,##0.0">
                  <c:v>386.2</c:v>
                </c:pt>
                <c:pt idx="12" formatCode="#,##0.0">
                  <c:v>370.7</c:v>
                </c:pt>
                <c:pt idx="13" formatCode="#,##0.0">
                  <c:v>1158.9000000000001</c:v>
                </c:pt>
                <c:pt idx="14" formatCode="#,##0.0">
                  <c:v>682.3</c:v>
                </c:pt>
                <c:pt idx="15" formatCode="#,##0.0">
                  <c:v>709.1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0-4CC1-B072-E23FBC3A52AC}"/>
            </c:ext>
          </c:extLst>
        </c:ser>
        <c:ser>
          <c:idx val="2"/>
          <c:order val="2"/>
          <c:tx>
            <c:strRef>
              <c:f>селитра!$A$9</c:f>
              <c:strCache>
                <c:ptCount val="1"/>
                <c:pt idx="0">
                  <c:v>Експорт, тис.т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селитра!$B$5:$Q$5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селитра!$B$9:$Q$9</c:f>
              <c:numCache>
                <c:formatCode>General</c:formatCode>
                <c:ptCount val="16"/>
                <c:pt idx="0">
                  <c:v>-1294.60474</c:v>
                </c:pt>
                <c:pt idx="1">
                  <c:v>-1470.6191999999999</c:v>
                </c:pt>
                <c:pt idx="2">
                  <c:v>-851.20813999999996</c:v>
                </c:pt>
                <c:pt idx="3">
                  <c:v>-957.37126999999998</c:v>
                </c:pt>
                <c:pt idx="4">
                  <c:v>-944.25952000000007</c:v>
                </c:pt>
                <c:pt idx="5">
                  <c:v>-343.04653999999999</c:v>
                </c:pt>
                <c:pt idx="6">
                  <c:v>-536.96620999999993</c:v>
                </c:pt>
                <c:pt idx="7">
                  <c:v>-842.68809999999996</c:v>
                </c:pt>
                <c:pt idx="8">
                  <c:v>-967.49664000000007</c:v>
                </c:pt>
                <c:pt idx="9">
                  <c:v>-660.72029000000009</c:v>
                </c:pt>
                <c:pt idx="10">
                  <c:v>-207.26606000000001</c:v>
                </c:pt>
                <c:pt idx="11">
                  <c:v>-282.3</c:v>
                </c:pt>
                <c:pt idx="12">
                  <c:v>-31.3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B0-4CC1-B072-E23FBC3A5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1841076847"/>
        <c:axId val="1841073519"/>
      </c:barChart>
      <c:barChart>
        <c:barDir val="col"/>
        <c:grouping val="clustered"/>
        <c:varyColors val="0"/>
        <c:ser>
          <c:idx val="3"/>
          <c:order val="3"/>
          <c:tx>
            <c:strRef>
              <c:f>селитра!$A$10</c:f>
              <c:strCache>
                <c:ptCount val="1"/>
                <c:pt idx="0">
                  <c:v>Споживання, тис.т.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селитра!$B$5:$Q$5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селитра!$B$10:$Q$10</c:f>
              <c:numCache>
                <c:formatCode>General</c:formatCode>
                <c:ptCount val="16"/>
                <c:pt idx="0">
                  <c:v>1075.4500700000001</c:v>
                </c:pt>
                <c:pt idx="1">
                  <c:v>680.37807000000043</c:v>
                </c:pt>
                <c:pt idx="2">
                  <c:v>859.48062000000004</c:v>
                </c:pt>
                <c:pt idx="3">
                  <c:v>1167.94031</c:v>
                </c:pt>
                <c:pt idx="4">
                  <c:v>1359.8393000000001</c:v>
                </c:pt>
                <c:pt idx="5">
                  <c:v>1619.9109999999998</c:v>
                </c:pt>
                <c:pt idx="6">
                  <c:v>1585.2849700000002</c:v>
                </c:pt>
                <c:pt idx="7">
                  <c:v>1762.2537299999999</c:v>
                </c:pt>
                <c:pt idx="8">
                  <c:v>1760.39733</c:v>
                </c:pt>
                <c:pt idx="9">
                  <c:v>1829.2987699999999</c:v>
                </c:pt>
                <c:pt idx="10">
                  <c:v>1507.68361</c:v>
                </c:pt>
                <c:pt idx="11" formatCode="#,##0.0">
                  <c:v>1362.2</c:v>
                </c:pt>
                <c:pt idx="12" formatCode="#,##0.0">
                  <c:v>1728.6</c:v>
                </c:pt>
                <c:pt idx="13" formatCode="#,##0.0">
                  <c:v>2268.8000000000002</c:v>
                </c:pt>
                <c:pt idx="14" formatCode="#,##0.0">
                  <c:v>1726</c:v>
                </c:pt>
                <c:pt idx="15" formatCode="#,##0.0">
                  <c:v>2132.4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B0-4CC1-B072-E23FBC3A5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0"/>
        <c:axId val="96098751"/>
        <c:axId val="96102079"/>
      </c:barChart>
      <c:catAx>
        <c:axId val="1841076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41073519"/>
        <c:crosses val="autoZero"/>
        <c:auto val="1"/>
        <c:lblAlgn val="ctr"/>
        <c:lblOffset val="100"/>
        <c:noMultiLvlLbl val="0"/>
      </c:catAx>
      <c:valAx>
        <c:axId val="1841073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 dirty="0" smtClean="0"/>
                  <a:t>ТИС ТОН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41076847"/>
        <c:crosses val="autoZero"/>
        <c:crossBetween val="between"/>
      </c:valAx>
      <c:valAx>
        <c:axId val="96102079"/>
        <c:scaling>
          <c:orientation val="minMax"/>
          <c:max val="3000"/>
          <c:min val="-2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96098751"/>
        <c:crosses val="max"/>
        <c:crossBetween val="between"/>
      </c:valAx>
      <c:catAx>
        <c:axId val="960987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10207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661545554188419E-2"/>
          <c:y val="0.86890434220893298"/>
          <c:w val="0.67011067587082818"/>
          <c:h val="0.13109565779106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ЦІНИ НА АМІАЧНУ</a:t>
            </a:r>
            <a:r>
              <a:rPr lang="uk-UA" baseline="0" dirty="0" smtClean="0"/>
              <a:t> СЕЛІТРУ ТА ВПЛИВ ЗАХИСНИХ ЗАХОДІВ</a:t>
            </a:r>
            <a:endParaRPr lang="en-US" dirty="0"/>
          </a:p>
        </c:rich>
      </c:tx>
      <c:layout>
        <c:manualLayout>
          <c:xMode val="edge"/>
          <c:yMode val="edge"/>
          <c:x val="8.6622111359771319E-3"/>
          <c:y val="1.49160969546302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'Carbamide-AN-UAN'!$I$5</c:f>
              <c:strCache>
                <c:ptCount val="1"/>
                <c:pt idx="0">
                  <c:v>Україна внутр.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'Carbamide-AN-UAN'!$A$6:$A$335</c:f>
              <c:strCache>
                <c:ptCount val="330"/>
                <c:pt idx="0">
                  <c:v>09.01.2014</c:v>
                </c:pt>
                <c:pt idx="1">
                  <c:v>16.01.2014</c:v>
                </c:pt>
                <c:pt idx="2">
                  <c:v>23.01.2014</c:v>
                </c:pt>
                <c:pt idx="3">
                  <c:v>30.01.2014</c:v>
                </c:pt>
                <c:pt idx="4">
                  <c:v>06.02.2014</c:v>
                </c:pt>
                <c:pt idx="5">
                  <c:v>13.02.2014</c:v>
                </c:pt>
                <c:pt idx="6">
                  <c:v>20.02.2014</c:v>
                </c:pt>
                <c:pt idx="7">
                  <c:v>27.02.2014</c:v>
                </c:pt>
                <c:pt idx="8">
                  <c:v>06.03.2014</c:v>
                </c:pt>
                <c:pt idx="9">
                  <c:v>13.03.2014</c:v>
                </c:pt>
                <c:pt idx="10">
                  <c:v>20.03.2014</c:v>
                </c:pt>
                <c:pt idx="11">
                  <c:v>27.03.2014</c:v>
                </c:pt>
                <c:pt idx="12">
                  <c:v>03.04.2014</c:v>
                </c:pt>
                <c:pt idx="13">
                  <c:v>10.04.2014</c:v>
                </c:pt>
                <c:pt idx="14">
                  <c:v>17.04.2014</c:v>
                </c:pt>
                <c:pt idx="15">
                  <c:v>24.04.2014</c:v>
                </c:pt>
                <c:pt idx="16">
                  <c:v>01.05.2014</c:v>
                </c:pt>
                <c:pt idx="17">
                  <c:v>08.05.2014</c:v>
                </c:pt>
                <c:pt idx="18">
                  <c:v>15.05.2014</c:v>
                </c:pt>
                <c:pt idx="19">
                  <c:v>22.05.2014</c:v>
                </c:pt>
                <c:pt idx="20">
                  <c:v>29.05.2014</c:v>
                </c:pt>
                <c:pt idx="21">
                  <c:v>05.06.2014</c:v>
                </c:pt>
                <c:pt idx="22">
                  <c:v>12.06.2014</c:v>
                </c:pt>
                <c:pt idx="23">
                  <c:v>19.06.2014</c:v>
                </c:pt>
                <c:pt idx="24">
                  <c:v>26.06.2014</c:v>
                </c:pt>
                <c:pt idx="25">
                  <c:v>03.07.2014</c:v>
                </c:pt>
                <c:pt idx="26">
                  <c:v>10.07.2014</c:v>
                </c:pt>
                <c:pt idx="27">
                  <c:v>17.07.2014</c:v>
                </c:pt>
                <c:pt idx="28">
                  <c:v>24.07.2014</c:v>
                </c:pt>
                <c:pt idx="29">
                  <c:v>31.07.2014</c:v>
                </c:pt>
                <c:pt idx="30">
                  <c:v>07.08.2014</c:v>
                </c:pt>
                <c:pt idx="31">
                  <c:v>14.08.2014</c:v>
                </c:pt>
                <c:pt idx="32">
                  <c:v>21.08.2014</c:v>
                </c:pt>
                <c:pt idx="33">
                  <c:v>28.08.2014</c:v>
                </c:pt>
                <c:pt idx="34">
                  <c:v>04.09.2014</c:v>
                </c:pt>
                <c:pt idx="35">
                  <c:v>11.09.2014</c:v>
                </c:pt>
                <c:pt idx="36">
                  <c:v>18.09.2014</c:v>
                </c:pt>
                <c:pt idx="37">
                  <c:v>25.09.2014</c:v>
                </c:pt>
                <c:pt idx="38">
                  <c:v>02.10.2014</c:v>
                </c:pt>
                <c:pt idx="39">
                  <c:v>09.10.2014</c:v>
                </c:pt>
                <c:pt idx="40">
                  <c:v>16.10.2014</c:v>
                </c:pt>
                <c:pt idx="41">
                  <c:v>23.10.2014</c:v>
                </c:pt>
                <c:pt idx="42">
                  <c:v>30.10.2014</c:v>
                </c:pt>
                <c:pt idx="43">
                  <c:v>06.11.2014</c:v>
                </c:pt>
                <c:pt idx="44">
                  <c:v>13.11.2014</c:v>
                </c:pt>
                <c:pt idx="45">
                  <c:v>20.11.2014</c:v>
                </c:pt>
                <c:pt idx="46">
                  <c:v>27.11.2014</c:v>
                </c:pt>
                <c:pt idx="47">
                  <c:v>04.12.2014</c:v>
                </c:pt>
                <c:pt idx="48">
                  <c:v>11.12.2014</c:v>
                </c:pt>
                <c:pt idx="49">
                  <c:v>18.12.2014</c:v>
                </c:pt>
                <c:pt idx="50">
                  <c:v>25.12.2014</c:v>
                </c:pt>
                <c:pt idx="51">
                  <c:v>08.01.2015</c:v>
                </c:pt>
                <c:pt idx="52">
                  <c:v>15.01.2015</c:v>
                </c:pt>
                <c:pt idx="53">
                  <c:v>22.01.2015</c:v>
                </c:pt>
                <c:pt idx="54">
                  <c:v>29.01.2015</c:v>
                </c:pt>
                <c:pt idx="55">
                  <c:v>05.02.2015</c:v>
                </c:pt>
                <c:pt idx="56">
                  <c:v>12.02.2015</c:v>
                </c:pt>
                <c:pt idx="57">
                  <c:v>19.02.2015</c:v>
                </c:pt>
                <c:pt idx="58">
                  <c:v>26.02.2015</c:v>
                </c:pt>
                <c:pt idx="59">
                  <c:v>05.03.2015</c:v>
                </c:pt>
                <c:pt idx="60">
                  <c:v>12.03.2015</c:v>
                </c:pt>
                <c:pt idx="61">
                  <c:v>19.03.2015</c:v>
                </c:pt>
                <c:pt idx="62">
                  <c:v>26.03.2015</c:v>
                </c:pt>
                <c:pt idx="63">
                  <c:v>02.04.2015</c:v>
                </c:pt>
                <c:pt idx="64">
                  <c:v>09.04.2015</c:v>
                </c:pt>
                <c:pt idx="65">
                  <c:v>16.04.2015</c:v>
                </c:pt>
                <c:pt idx="66">
                  <c:v>23.04.2015</c:v>
                </c:pt>
                <c:pt idx="67">
                  <c:v>30.04.2015</c:v>
                </c:pt>
                <c:pt idx="68">
                  <c:v>07.05.2015</c:v>
                </c:pt>
                <c:pt idx="69">
                  <c:v>14.05.2015</c:v>
                </c:pt>
                <c:pt idx="70">
                  <c:v>21.05.2015</c:v>
                </c:pt>
                <c:pt idx="71">
                  <c:v>28.05.2015</c:v>
                </c:pt>
                <c:pt idx="72">
                  <c:v>04.06.2015</c:v>
                </c:pt>
                <c:pt idx="73">
                  <c:v>11.06.2015</c:v>
                </c:pt>
                <c:pt idx="74">
                  <c:v>18.06.2015</c:v>
                </c:pt>
                <c:pt idx="75">
                  <c:v>25.06.2015</c:v>
                </c:pt>
                <c:pt idx="76">
                  <c:v>02.07.2015</c:v>
                </c:pt>
                <c:pt idx="77">
                  <c:v>09.07.2015</c:v>
                </c:pt>
                <c:pt idx="78">
                  <c:v>16.07.2015</c:v>
                </c:pt>
                <c:pt idx="79">
                  <c:v>23.07.2015</c:v>
                </c:pt>
                <c:pt idx="80">
                  <c:v>30.07.2015</c:v>
                </c:pt>
                <c:pt idx="81">
                  <c:v>06.08.2015</c:v>
                </c:pt>
                <c:pt idx="82">
                  <c:v>13.08.2015</c:v>
                </c:pt>
                <c:pt idx="83">
                  <c:v>20.08.2015</c:v>
                </c:pt>
                <c:pt idx="84">
                  <c:v>27.08.2015</c:v>
                </c:pt>
                <c:pt idx="85">
                  <c:v>03.09.2015</c:v>
                </c:pt>
                <c:pt idx="86">
                  <c:v>10.09.2015</c:v>
                </c:pt>
                <c:pt idx="87">
                  <c:v>17.09.2015</c:v>
                </c:pt>
                <c:pt idx="88">
                  <c:v>24.09.2015</c:v>
                </c:pt>
                <c:pt idx="89">
                  <c:v>01.10.2015</c:v>
                </c:pt>
                <c:pt idx="90">
                  <c:v>08.10.2015</c:v>
                </c:pt>
                <c:pt idx="91">
                  <c:v>15.10.2015</c:v>
                </c:pt>
                <c:pt idx="92">
                  <c:v>22.10.2015</c:v>
                </c:pt>
                <c:pt idx="93">
                  <c:v>29.10.2015</c:v>
                </c:pt>
                <c:pt idx="94">
                  <c:v>05.11.2015</c:v>
                </c:pt>
                <c:pt idx="95">
                  <c:v>12.11.2015</c:v>
                </c:pt>
                <c:pt idx="96">
                  <c:v>19.11.2015</c:v>
                </c:pt>
                <c:pt idx="97">
                  <c:v>26.11.2015</c:v>
                </c:pt>
                <c:pt idx="98">
                  <c:v>03.12.2015</c:v>
                </c:pt>
                <c:pt idx="99">
                  <c:v>10.12.2015</c:v>
                </c:pt>
                <c:pt idx="100">
                  <c:v>17.12.2015</c:v>
                </c:pt>
                <c:pt idx="101">
                  <c:v>24.12.2015</c:v>
                </c:pt>
                <c:pt idx="102">
                  <c:v>07.01.2016</c:v>
                </c:pt>
                <c:pt idx="103">
                  <c:v>14.01.2016</c:v>
                </c:pt>
                <c:pt idx="104">
                  <c:v>21.01.2016</c:v>
                </c:pt>
                <c:pt idx="105">
                  <c:v>28.01.2016</c:v>
                </c:pt>
                <c:pt idx="106">
                  <c:v>04.02.2016</c:v>
                </c:pt>
                <c:pt idx="107">
                  <c:v>11.02.2016</c:v>
                </c:pt>
                <c:pt idx="108">
                  <c:v>18.02.2016</c:v>
                </c:pt>
                <c:pt idx="109">
                  <c:v>25.02.2016</c:v>
                </c:pt>
                <c:pt idx="110">
                  <c:v>02.03.2016</c:v>
                </c:pt>
                <c:pt idx="111">
                  <c:v>09.03.2016</c:v>
                </c:pt>
                <c:pt idx="112">
                  <c:v>16.03.2016</c:v>
                </c:pt>
                <c:pt idx="113">
                  <c:v>23.03.2016</c:v>
                </c:pt>
                <c:pt idx="114">
                  <c:v>30.03.2016</c:v>
                </c:pt>
                <c:pt idx="115">
                  <c:v>07.04.2016</c:v>
                </c:pt>
                <c:pt idx="116">
                  <c:v>14.04.2016</c:v>
                </c:pt>
                <c:pt idx="117">
                  <c:v>21.04.2016</c:v>
                </c:pt>
                <c:pt idx="118">
                  <c:v>28.04.2016</c:v>
                </c:pt>
                <c:pt idx="119">
                  <c:v>06.05.2016</c:v>
                </c:pt>
                <c:pt idx="120">
                  <c:v>13.05.2016</c:v>
                </c:pt>
                <c:pt idx="121">
                  <c:v>20.05.2016</c:v>
                </c:pt>
                <c:pt idx="122">
                  <c:v>27.05.2016</c:v>
                </c:pt>
                <c:pt idx="123">
                  <c:v>02.06.2016</c:v>
                </c:pt>
                <c:pt idx="124">
                  <c:v>09.06.2016</c:v>
                </c:pt>
                <c:pt idx="125">
                  <c:v>16.06.2016</c:v>
                </c:pt>
                <c:pt idx="126">
                  <c:v>23.06.2016</c:v>
                </c:pt>
                <c:pt idx="127">
                  <c:v>30.06.2016</c:v>
                </c:pt>
                <c:pt idx="128">
                  <c:v>07.07.2016</c:v>
                </c:pt>
                <c:pt idx="129">
                  <c:v>14.07.2016</c:v>
                </c:pt>
                <c:pt idx="130">
                  <c:v>21.07.2016</c:v>
                </c:pt>
                <c:pt idx="131">
                  <c:v>28.07.2016</c:v>
                </c:pt>
                <c:pt idx="132">
                  <c:v>04.08.2016</c:v>
                </c:pt>
                <c:pt idx="133">
                  <c:v>11.08.2016</c:v>
                </c:pt>
                <c:pt idx="134">
                  <c:v>18.08.2016</c:v>
                </c:pt>
                <c:pt idx="135">
                  <c:v>25.08.2016</c:v>
                </c:pt>
                <c:pt idx="136">
                  <c:v>01.09.2016</c:v>
                </c:pt>
                <c:pt idx="137">
                  <c:v>08.09.2016</c:v>
                </c:pt>
                <c:pt idx="138">
                  <c:v>15.09.2016</c:v>
                </c:pt>
                <c:pt idx="139">
                  <c:v>22.09.2016</c:v>
                </c:pt>
                <c:pt idx="140">
                  <c:v>29.09.2016</c:v>
                </c:pt>
                <c:pt idx="141">
                  <c:v>06.10.2016</c:v>
                </c:pt>
                <c:pt idx="142">
                  <c:v>13.10.2016</c:v>
                </c:pt>
                <c:pt idx="143">
                  <c:v>20.10.2016</c:v>
                </c:pt>
                <c:pt idx="144">
                  <c:v>27.10.2016</c:v>
                </c:pt>
                <c:pt idx="145">
                  <c:v>03.11.2016</c:v>
                </c:pt>
                <c:pt idx="146">
                  <c:v>10.11.2016</c:v>
                </c:pt>
                <c:pt idx="147">
                  <c:v>17.11.2016</c:v>
                </c:pt>
                <c:pt idx="148">
                  <c:v>24.11.2016</c:v>
                </c:pt>
                <c:pt idx="149">
                  <c:v>01.12.2016</c:v>
                </c:pt>
                <c:pt idx="150">
                  <c:v>08.12.2016</c:v>
                </c:pt>
                <c:pt idx="151">
                  <c:v>15.12.2016</c:v>
                </c:pt>
                <c:pt idx="152">
                  <c:v>22.12.2016</c:v>
                </c:pt>
                <c:pt idx="153">
                  <c:v>12.01.2017</c:v>
                </c:pt>
                <c:pt idx="154">
                  <c:v>19.01.2017</c:v>
                </c:pt>
                <c:pt idx="155">
                  <c:v>26.01.2017</c:v>
                </c:pt>
                <c:pt idx="156">
                  <c:v>02.02.2017</c:v>
                </c:pt>
                <c:pt idx="157">
                  <c:v>09.02.2017</c:v>
                </c:pt>
                <c:pt idx="158">
                  <c:v>16.02.2017</c:v>
                </c:pt>
                <c:pt idx="159">
                  <c:v>23.02.2017</c:v>
                </c:pt>
                <c:pt idx="160">
                  <c:v>02.03.2017</c:v>
                </c:pt>
                <c:pt idx="161">
                  <c:v>09.03.2017</c:v>
                </c:pt>
                <c:pt idx="162">
                  <c:v>16.03.2017</c:v>
                </c:pt>
                <c:pt idx="163">
                  <c:v>23.03.2017</c:v>
                </c:pt>
                <c:pt idx="164">
                  <c:v>30.03.2017</c:v>
                </c:pt>
                <c:pt idx="165">
                  <c:v>06.04.2017</c:v>
                </c:pt>
                <c:pt idx="166">
                  <c:v>13.04.2017</c:v>
                </c:pt>
                <c:pt idx="167">
                  <c:v>20.04.2017</c:v>
                </c:pt>
                <c:pt idx="168">
                  <c:v>27.04.2017</c:v>
                </c:pt>
                <c:pt idx="169">
                  <c:v>04.05.2017</c:v>
                </c:pt>
                <c:pt idx="170">
                  <c:v>11.05.2017</c:v>
                </c:pt>
                <c:pt idx="171">
                  <c:v>18.05.2017</c:v>
                </c:pt>
                <c:pt idx="172">
                  <c:v>25.05.2017</c:v>
                </c:pt>
                <c:pt idx="173">
                  <c:v>01.06.2017</c:v>
                </c:pt>
                <c:pt idx="174">
                  <c:v>08.06.2017</c:v>
                </c:pt>
                <c:pt idx="175">
                  <c:v>15.06.2017</c:v>
                </c:pt>
                <c:pt idx="176">
                  <c:v>22.06.2017</c:v>
                </c:pt>
                <c:pt idx="177">
                  <c:v>29.06.2017</c:v>
                </c:pt>
                <c:pt idx="178">
                  <c:v>06.07.2017</c:v>
                </c:pt>
                <c:pt idx="179">
                  <c:v>13.07.2017</c:v>
                </c:pt>
                <c:pt idx="180">
                  <c:v>20.07.2017</c:v>
                </c:pt>
                <c:pt idx="181">
                  <c:v>27.07.2017</c:v>
                </c:pt>
                <c:pt idx="182">
                  <c:v>03.08.2017</c:v>
                </c:pt>
                <c:pt idx="183">
                  <c:v>10.08.2017</c:v>
                </c:pt>
                <c:pt idx="184">
                  <c:v>17.08.2017</c:v>
                </c:pt>
                <c:pt idx="185">
                  <c:v>24.08.2017</c:v>
                </c:pt>
                <c:pt idx="186">
                  <c:v>31.08.2017</c:v>
                </c:pt>
                <c:pt idx="187">
                  <c:v>07.09.2017</c:v>
                </c:pt>
                <c:pt idx="188">
                  <c:v>14.09.2017</c:v>
                </c:pt>
                <c:pt idx="189">
                  <c:v>21.09.2017</c:v>
                </c:pt>
                <c:pt idx="190">
                  <c:v>28.09.2017</c:v>
                </c:pt>
                <c:pt idx="191">
                  <c:v>05.10.2017</c:v>
                </c:pt>
                <c:pt idx="192">
                  <c:v>12.10.2017</c:v>
                </c:pt>
                <c:pt idx="193">
                  <c:v>19.10.2017</c:v>
                </c:pt>
                <c:pt idx="194">
                  <c:v>26.10.2017</c:v>
                </c:pt>
                <c:pt idx="195">
                  <c:v>11/2/2017</c:v>
                </c:pt>
                <c:pt idx="196">
                  <c:v>11/9/2017</c:v>
                </c:pt>
                <c:pt idx="197">
                  <c:v>11/16/2017</c:v>
                </c:pt>
                <c:pt idx="198">
                  <c:v>11/23/2017</c:v>
                </c:pt>
                <c:pt idx="199">
                  <c:v>11/30/2017</c:v>
                </c:pt>
                <c:pt idx="200">
                  <c:v>12/7/2017</c:v>
                </c:pt>
                <c:pt idx="201">
                  <c:v>12/14/2017</c:v>
                </c:pt>
                <c:pt idx="202">
                  <c:v>12/21/2017</c:v>
                </c:pt>
                <c:pt idx="203">
                  <c:v>12/28/2017</c:v>
                </c:pt>
                <c:pt idx="204">
                  <c:v>04.01.2018</c:v>
                </c:pt>
                <c:pt idx="205">
                  <c:v>1/11/2018</c:v>
                </c:pt>
                <c:pt idx="206">
                  <c:v>1/18/2018</c:v>
                </c:pt>
                <c:pt idx="207">
                  <c:v>1/25/2018</c:v>
                </c:pt>
                <c:pt idx="208">
                  <c:v>2/1/2018</c:v>
                </c:pt>
                <c:pt idx="209">
                  <c:v>2/8/2018</c:v>
                </c:pt>
                <c:pt idx="210">
                  <c:v>2/15/2018</c:v>
                </c:pt>
                <c:pt idx="211">
                  <c:v>22.03.2018</c:v>
                </c:pt>
                <c:pt idx="212">
                  <c:v>3/1/2018</c:v>
                </c:pt>
                <c:pt idx="213">
                  <c:v>3/8/2018</c:v>
                </c:pt>
                <c:pt idx="214">
                  <c:v>15.03.2018</c:v>
                </c:pt>
                <c:pt idx="215">
                  <c:v>22.03.2018</c:v>
                </c:pt>
                <c:pt idx="216">
                  <c:v>29.03.2018</c:v>
                </c:pt>
                <c:pt idx="217">
                  <c:v>05.04.2018</c:v>
                </c:pt>
                <c:pt idx="218">
                  <c:v>12.04.2018</c:v>
                </c:pt>
                <c:pt idx="219">
                  <c:v>19.04.2018</c:v>
                </c:pt>
                <c:pt idx="220">
                  <c:v>26.04.2018</c:v>
                </c:pt>
                <c:pt idx="221">
                  <c:v>03.05.2018</c:v>
                </c:pt>
                <c:pt idx="222">
                  <c:v>10.05.2018</c:v>
                </c:pt>
                <c:pt idx="223">
                  <c:v>17.05.2018</c:v>
                </c:pt>
                <c:pt idx="224">
                  <c:v>24.05.2018</c:v>
                </c:pt>
                <c:pt idx="225">
                  <c:v>31.05.2018</c:v>
                </c:pt>
                <c:pt idx="226">
                  <c:v>07.06.2018</c:v>
                </c:pt>
                <c:pt idx="227">
                  <c:v>14.06.2018</c:v>
                </c:pt>
                <c:pt idx="228">
                  <c:v>21.06.2018</c:v>
                </c:pt>
                <c:pt idx="229">
                  <c:v>28.06.2018</c:v>
                </c:pt>
                <c:pt idx="230">
                  <c:v>05.07.2018</c:v>
                </c:pt>
                <c:pt idx="231">
                  <c:v>12.07.2018</c:v>
                </c:pt>
                <c:pt idx="232">
                  <c:v>19.07.2018</c:v>
                </c:pt>
                <c:pt idx="233">
                  <c:v>26.07.2018</c:v>
                </c:pt>
                <c:pt idx="234">
                  <c:v>02.08.2018</c:v>
                </c:pt>
                <c:pt idx="235">
                  <c:v>09.08.2018</c:v>
                </c:pt>
                <c:pt idx="236">
                  <c:v>16.08.2018</c:v>
                </c:pt>
                <c:pt idx="237">
                  <c:v>23.08.2018</c:v>
                </c:pt>
                <c:pt idx="238">
                  <c:v>30.08.2018</c:v>
                </c:pt>
                <c:pt idx="239">
                  <c:v>06.09.2018</c:v>
                </c:pt>
                <c:pt idx="240">
                  <c:v>13.09.2018</c:v>
                </c:pt>
                <c:pt idx="241">
                  <c:v>20.09.2018</c:v>
                </c:pt>
                <c:pt idx="242">
                  <c:v>27.09.2018</c:v>
                </c:pt>
                <c:pt idx="243">
                  <c:v>04.10.2018</c:v>
                </c:pt>
                <c:pt idx="244">
                  <c:v>11.10.2018</c:v>
                </c:pt>
                <c:pt idx="245">
                  <c:v>18.10.2018</c:v>
                </c:pt>
                <c:pt idx="246">
                  <c:v>25.10.2018</c:v>
                </c:pt>
                <c:pt idx="247">
                  <c:v>01.11.2018</c:v>
                </c:pt>
                <c:pt idx="248">
                  <c:v>08.11.2018</c:v>
                </c:pt>
                <c:pt idx="249">
                  <c:v>15.11.2018</c:v>
                </c:pt>
                <c:pt idx="250">
                  <c:v>22.11.2018</c:v>
                </c:pt>
                <c:pt idx="251">
                  <c:v>29.11.2018</c:v>
                </c:pt>
                <c:pt idx="252">
                  <c:v>06.12.2018</c:v>
                </c:pt>
                <c:pt idx="253">
                  <c:v>13.12.2018</c:v>
                </c:pt>
                <c:pt idx="254">
                  <c:v>20.12.2018</c:v>
                </c:pt>
                <c:pt idx="255">
                  <c:v>27.12.2018</c:v>
                </c:pt>
                <c:pt idx="256">
                  <c:v>03.01.2019</c:v>
                </c:pt>
                <c:pt idx="257">
                  <c:v>10.01.2019</c:v>
                </c:pt>
                <c:pt idx="258">
                  <c:v>17.01.2019</c:v>
                </c:pt>
                <c:pt idx="259">
                  <c:v>24.01.2019</c:v>
                </c:pt>
                <c:pt idx="260">
                  <c:v>31.01.2019</c:v>
                </c:pt>
                <c:pt idx="261">
                  <c:v>07.02.2019</c:v>
                </c:pt>
                <c:pt idx="262">
                  <c:v>14.02.2019</c:v>
                </c:pt>
                <c:pt idx="263">
                  <c:v>21.02.2019</c:v>
                </c:pt>
                <c:pt idx="264">
                  <c:v>28.02.2019</c:v>
                </c:pt>
                <c:pt idx="265">
                  <c:v>07.03.2019</c:v>
                </c:pt>
                <c:pt idx="266">
                  <c:v>14.03.2019</c:v>
                </c:pt>
                <c:pt idx="267">
                  <c:v>21.03.2019</c:v>
                </c:pt>
                <c:pt idx="268">
                  <c:v>28.03.2019</c:v>
                </c:pt>
                <c:pt idx="269">
                  <c:v>04.04.2019</c:v>
                </c:pt>
                <c:pt idx="270">
                  <c:v>11.04.2019</c:v>
                </c:pt>
                <c:pt idx="271">
                  <c:v>18.04.2019</c:v>
                </c:pt>
                <c:pt idx="272">
                  <c:v>25.04.2019</c:v>
                </c:pt>
                <c:pt idx="273">
                  <c:v>02.05.2019</c:v>
                </c:pt>
                <c:pt idx="274">
                  <c:v>09.05.2019</c:v>
                </c:pt>
                <c:pt idx="275">
                  <c:v>16.05.2019</c:v>
                </c:pt>
                <c:pt idx="276">
                  <c:v>23.05.2019</c:v>
                </c:pt>
                <c:pt idx="277">
                  <c:v>30.05.2019</c:v>
                </c:pt>
                <c:pt idx="278">
                  <c:v>06.06.2019</c:v>
                </c:pt>
                <c:pt idx="279">
                  <c:v>13.06.2019</c:v>
                </c:pt>
                <c:pt idx="280">
                  <c:v>20.06.2019</c:v>
                </c:pt>
                <c:pt idx="281">
                  <c:v>27.06.2019</c:v>
                </c:pt>
                <c:pt idx="282">
                  <c:v>04.07.2019</c:v>
                </c:pt>
                <c:pt idx="283">
                  <c:v>11.07.2019</c:v>
                </c:pt>
                <c:pt idx="284">
                  <c:v>18.07.2019</c:v>
                </c:pt>
                <c:pt idx="285">
                  <c:v>25.07.2019</c:v>
                </c:pt>
                <c:pt idx="286">
                  <c:v>01.08.2019</c:v>
                </c:pt>
                <c:pt idx="287">
                  <c:v>08.08.2019</c:v>
                </c:pt>
                <c:pt idx="288">
                  <c:v>15.08.2019</c:v>
                </c:pt>
                <c:pt idx="289">
                  <c:v>22.08.2019</c:v>
                </c:pt>
                <c:pt idx="290">
                  <c:v>29.08.2019</c:v>
                </c:pt>
                <c:pt idx="291">
                  <c:v>05.09.2019</c:v>
                </c:pt>
                <c:pt idx="292">
                  <c:v>12.09.2019</c:v>
                </c:pt>
                <c:pt idx="293">
                  <c:v>19.09.2019</c:v>
                </c:pt>
                <c:pt idx="294">
                  <c:v>26.09.2019</c:v>
                </c:pt>
                <c:pt idx="295">
                  <c:v>03.10.2019</c:v>
                </c:pt>
                <c:pt idx="296">
                  <c:v>10.10.2019</c:v>
                </c:pt>
                <c:pt idx="297">
                  <c:v>17.10.2019</c:v>
                </c:pt>
                <c:pt idx="298">
                  <c:v>24.10.2019</c:v>
                </c:pt>
                <c:pt idx="299">
                  <c:v>31.10.2019</c:v>
                </c:pt>
                <c:pt idx="300">
                  <c:v>07.11.2019</c:v>
                </c:pt>
                <c:pt idx="301">
                  <c:v>14.11.2019</c:v>
                </c:pt>
                <c:pt idx="302">
                  <c:v>21.11.2019</c:v>
                </c:pt>
                <c:pt idx="303">
                  <c:v>28.11.2019</c:v>
                </c:pt>
                <c:pt idx="304">
                  <c:v>05.12.2019</c:v>
                </c:pt>
                <c:pt idx="305">
                  <c:v>12.12.2019</c:v>
                </c:pt>
                <c:pt idx="306">
                  <c:v>19.12.2019</c:v>
                </c:pt>
                <c:pt idx="307">
                  <c:v>26.12.2019</c:v>
                </c:pt>
                <c:pt idx="308">
                  <c:v>02.01.2020</c:v>
                </c:pt>
                <c:pt idx="309">
                  <c:v>09.01.2020</c:v>
                </c:pt>
                <c:pt idx="310">
                  <c:v>16.01.2020</c:v>
                </c:pt>
                <c:pt idx="311">
                  <c:v>23.01.2020</c:v>
                </c:pt>
                <c:pt idx="312">
                  <c:v>30.01.2020</c:v>
                </c:pt>
                <c:pt idx="313">
                  <c:v>06.02.2020</c:v>
                </c:pt>
                <c:pt idx="314">
                  <c:v>13.02.2020</c:v>
                </c:pt>
                <c:pt idx="315">
                  <c:v>20.02.2020</c:v>
                </c:pt>
                <c:pt idx="316">
                  <c:v>27.02.2020</c:v>
                </c:pt>
                <c:pt idx="317">
                  <c:v>05.03.2020</c:v>
                </c:pt>
                <c:pt idx="318">
                  <c:v>12.03.2020</c:v>
                </c:pt>
                <c:pt idx="319">
                  <c:v>19.03.2020</c:v>
                </c:pt>
                <c:pt idx="320">
                  <c:v>26.03.2020</c:v>
                </c:pt>
                <c:pt idx="321">
                  <c:v>02.04.2020</c:v>
                </c:pt>
                <c:pt idx="322">
                  <c:v>09.04.2020</c:v>
                </c:pt>
                <c:pt idx="323">
                  <c:v>16.04.2020</c:v>
                </c:pt>
                <c:pt idx="324">
                  <c:v>23.04.2020</c:v>
                </c:pt>
                <c:pt idx="325">
                  <c:v>30.04.2020</c:v>
                </c:pt>
                <c:pt idx="326">
                  <c:v>07.05.2020</c:v>
                </c:pt>
                <c:pt idx="327">
                  <c:v>14.05.2020</c:v>
                </c:pt>
                <c:pt idx="328">
                  <c:v>21.05.2020</c:v>
                </c:pt>
                <c:pt idx="329">
                  <c:v>28.05.2020</c:v>
                </c:pt>
              </c:strCache>
            </c:strRef>
          </c:cat>
          <c:val>
            <c:numRef>
              <c:f>'Carbamide-AN-UAN'!$I$6:$I$335</c:f>
              <c:numCache>
                <c:formatCode>#,##0.00</c:formatCode>
                <c:ptCount val="330"/>
                <c:pt idx="0">
                  <c:v>330.28455284552848</c:v>
                </c:pt>
                <c:pt idx="1">
                  <c:v>326.3052208835341</c:v>
                </c:pt>
                <c:pt idx="2">
                  <c:v>322.42063492063488</c:v>
                </c:pt>
                <c:pt idx="3">
                  <c:v>318.62745098039221</c:v>
                </c:pt>
                <c:pt idx="4">
                  <c:v>314.86742424242425</c:v>
                </c:pt>
                <c:pt idx="5">
                  <c:v>316.28787878787875</c:v>
                </c:pt>
                <c:pt idx="6">
                  <c:v>312.73408239700376</c:v>
                </c:pt>
                <c:pt idx="7">
                  <c:v>277.22772277227727</c:v>
                </c:pt>
                <c:pt idx="8">
                  <c:v>292.98245614035091</c:v>
                </c:pt>
                <c:pt idx="9">
                  <c:v>296.05263157894734</c:v>
                </c:pt>
                <c:pt idx="10">
                  <c:v>276.40264026402645</c:v>
                </c:pt>
                <c:pt idx="11">
                  <c:v>249.25595238095241</c:v>
                </c:pt>
                <c:pt idx="12">
                  <c:v>247.05014749262537</c:v>
                </c:pt>
                <c:pt idx="13">
                  <c:v>225.27100271002709</c:v>
                </c:pt>
                <c:pt idx="14">
                  <c:v>247.39583333333334</c:v>
                </c:pt>
                <c:pt idx="15">
                  <c:v>245.20648967551622</c:v>
                </c:pt>
                <c:pt idx="16">
                  <c:v>243.05555555555557</c:v>
                </c:pt>
                <c:pt idx="17">
                  <c:v>240.94202898550725</c:v>
                </c:pt>
                <c:pt idx="18">
                  <c:v>240.94202898550725</c:v>
                </c:pt>
                <c:pt idx="19">
                  <c:v>236.82336182336184</c:v>
                </c:pt>
                <c:pt idx="20">
                  <c:v>236.82336182336184</c:v>
                </c:pt>
                <c:pt idx="21">
                  <c:v>234.375</c:v>
                </c:pt>
                <c:pt idx="22">
                  <c:v>238.34745762711862</c:v>
                </c:pt>
                <c:pt idx="23">
                  <c:v>239.05367231638419</c:v>
                </c:pt>
                <c:pt idx="24">
                  <c:v>253.85154061624652</c:v>
                </c:pt>
                <c:pt idx="25">
                  <c:v>253.85154061624652</c:v>
                </c:pt>
                <c:pt idx="26">
                  <c:v>264.35574229691878</c:v>
                </c:pt>
                <c:pt idx="27">
                  <c:v>283.11965811965814</c:v>
                </c:pt>
                <c:pt idx="28">
                  <c:v>288.8655462184874</c:v>
                </c:pt>
                <c:pt idx="29">
                  <c:v>281.16531165311653</c:v>
                </c:pt>
                <c:pt idx="30">
                  <c:v>278.33333333333337</c:v>
                </c:pt>
                <c:pt idx="31">
                  <c:v>267.19979690276716</c:v>
                </c:pt>
                <c:pt idx="32">
                  <c:v>262.59980039920163</c:v>
                </c:pt>
                <c:pt idx="33">
                  <c:v>267.21014492753619</c:v>
                </c:pt>
                <c:pt idx="34">
                  <c:v>270.22946859903379</c:v>
                </c:pt>
                <c:pt idx="35">
                  <c:v>270.22946859903379</c:v>
                </c:pt>
                <c:pt idx="36">
                  <c:v>258.96990740740739</c:v>
                </c:pt>
                <c:pt idx="37">
                  <c:v>291.50516795865633</c:v>
                </c:pt>
                <c:pt idx="38">
                  <c:v>291.50516795865633</c:v>
                </c:pt>
                <c:pt idx="39">
                  <c:v>313.30749354005172</c:v>
                </c:pt>
                <c:pt idx="40">
                  <c:v>313.30749354005172</c:v>
                </c:pt>
                <c:pt idx="41">
                  <c:v>313.30749354005172</c:v>
                </c:pt>
                <c:pt idx="42">
                  <c:v>313.30749354005172</c:v>
                </c:pt>
                <c:pt idx="43">
                  <c:v>281.60919540229884</c:v>
                </c:pt>
                <c:pt idx="44">
                  <c:v>286.79653679653677</c:v>
                </c:pt>
                <c:pt idx="45">
                  <c:v>316.66666666666669</c:v>
                </c:pt>
                <c:pt idx="46">
                  <c:v>341.18761140819964</c:v>
                </c:pt>
                <c:pt idx="47">
                  <c:v>337.98399307808785</c:v>
                </c:pt>
                <c:pt idx="48">
                  <c:v>331.5298111606196</c:v>
                </c:pt>
                <c:pt idx="49">
                  <c:v>330.47800338409479</c:v>
                </c:pt>
                <c:pt idx="50">
                  <c:v>330.47800338409479</c:v>
                </c:pt>
                <c:pt idx="51">
                  <c:v>342.37521150592215</c:v>
                </c:pt>
                <c:pt idx="52">
                  <c:v>342.37521150592215</c:v>
                </c:pt>
                <c:pt idx="53">
                  <c:v>393.18133839983113</c:v>
                </c:pt>
                <c:pt idx="54">
                  <c:v>405.05675954592368</c:v>
                </c:pt>
                <c:pt idx="55">
                  <c:v>303.93217893217889</c:v>
                </c:pt>
                <c:pt idx="56">
                  <c:v>320.14157014157018</c:v>
                </c:pt>
                <c:pt idx="57">
                  <c:v>300.92592592592598</c:v>
                </c:pt>
                <c:pt idx="58">
                  <c:v>302.00839328537171</c:v>
                </c:pt>
                <c:pt idx="59">
                  <c:v>440.77932098765427</c:v>
                </c:pt>
                <c:pt idx="60">
                  <c:v>440.77932098765427</c:v>
                </c:pt>
                <c:pt idx="61">
                  <c:v>369.76911976911975</c:v>
                </c:pt>
                <c:pt idx="62">
                  <c:v>355.49645390070924</c:v>
                </c:pt>
                <c:pt idx="63">
                  <c:v>354.9713876967096</c:v>
                </c:pt>
                <c:pt idx="64">
                  <c:v>338.99853801169593</c:v>
                </c:pt>
                <c:pt idx="65">
                  <c:v>355.15873015873018</c:v>
                </c:pt>
                <c:pt idx="66">
                  <c:v>315.51596139569421</c:v>
                </c:pt>
                <c:pt idx="67">
                  <c:v>329.31061681653262</c:v>
                </c:pt>
                <c:pt idx="68">
                  <c:v>338.11143505021062</c:v>
                </c:pt>
                <c:pt idx="69">
                  <c:v>328.25841791525698</c:v>
                </c:pt>
                <c:pt idx="70">
                  <c:v>324.05184829572732</c:v>
                </c:pt>
                <c:pt idx="71">
                  <c:v>320.20872865275146</c:v>
                </c:pt>
                <c:pt idx="72">
                  <c:v>320.20872865275146</c:v>
                </c:pt>
                <c:pt idx="73">
                  <c:v>320.20872865275146</c:v>
                </c:pt>
                <c:pt idx="74">
                  <c:v>312.06657420249655</c:v>
                </c:pt>
                <c:pt idx="75">
                  <c:v>321.27558305568778</c:v>
                </c:pt>
                <c:pt idx="76">
                  <c:v>308.07850296668187</c:v>
                </c:pt>
                <c:pt idx="77">
                  <c:v>308.07850296668187</c:v>
                </c:pt>
                <c:pt idx="78">
                  <c:v>318.18181818181819</c:v>
                </c:pt>
                <c:pt idx="79">
                  <c:v>331.43939393939394</c:v>
                </c:pt>
                <c:pt idx="80">
                  <c:v>331.43939393939394</c:v>
                </c:pt>
                <c:pt idx="81">
                  <c:v>321.83908045977012</c:v>
                </c:pt>
                <c:pt idx="82">
                  <c:v>321.83908045977012</c:v>
                </c:pt>
                <c:pt idx="83">
                  <c:v>316.88546853779991</c:v>
                </c:pt>
                <c:pt idx="84">
                  <c:v>330.50047214353162</c:v>
                </c:pt>
                <c:pt idx="85">
                  <c:v>322.72936837252189</c:v>
                </c:pt>
                <c:pt idx="86">
                  <c:v>295.83525434147839</c:v>
                </c:pt>
                <c:pt idx="87">
                  <c:v>284.966112138016</c:v>
                </c:pt>
                <c:pt idx="88">
                  <c:v>269.81190255935866</c:v>
                </c:pt>
                <c:pt idx="89">
                  <c:v>275.9381898454746</c:v>
                </c:pt>
                <c:pt idx="90">
                  <c:v>261.74965100046535</c:v>
                </c:pt>
                <c:pt idx="91">
                  <c:v>264.208548614373</c:v>
                </c:pt>
                <c:pt idx="92">
                  <c:v>249.22463447053613</c:v>
                </c:pt>
                <c:pt idx="93">
                  <c:v>249.22463447053613</c:v>
                </c:pt>
                <c:pt idx="94">
                  <c:v>249.22463447053613</c:v>
                </c:pt>
                <c:pt idx="95">
                  <c:v>244.03470715835141</c:v>
                </c:pt>
                <c:pt idx="96">
                  <c:v>250</c:v>
                </c:pt>
                <c:pt idx="97">
                  <c:v>262.60504201680669</c:v>
                </c:pt>
                <c:pt idx="98">
                  <c:v>269.60784313725492</c:v>
                </c:pt>
                <c:pt idx="99">
                  <c:v>269.60784313725492</c:v>
                </c:pt>
                <c:pt idx="100">
                  <c:v>280.98739495798321</c:v>
                </c:pt>
                <c:pt idx="101">
                  <c:v>289.50216450216453</c:v>
                </c:pt>
                <c:pt idx="102">
                  <c:v>289.50216450216453</c:v>
                </c:pt>
                <c:pt idx="103">
                  <c:v>239.5</c:v>
                </c:pt>
                <c:pt idx="104">
                  <c:v>257</c:v>
                </c:pt>
                <c:pt idx="105">
                  <c:v>258.5</c:v>
                </c:pt>
                <c:pt idx="106">
                  <c:v>269</c:v>
                </c:pt>
                <c:pt idx="107">
                  <c:v>269</c:v>
                </c:pt>
                <c:pt idx="108">
                  <c:v>316.5</c:v>
                </c:pt>
                <c:pt idx="109">
                  <c:v>236.5</c:v>
                </c:pt>
                <c:pt idx="110">
                  <c:v>241</c:v>
                </c:pt>
                <c:pt idx="111">
                  <c:v>249.5</c:v>
                </c:pt>
                <c:pt idx="112">
                  <c:v>237.5</c:v>
                </c:pt>
                <c:pt idx="113">
                  <c:v>231</c:v>
                </c:pt>
                <c:pt idx="114">
                  <c:v>222</c:v>
                </c:pt>
                <c:pt idx="115">
                  <c:v>217</c:v>
                </c:pt>
                <c:pt idx="116">
                  <c:v>217</c:v>
                </c:pt>
                <c:pt idx="117">
                  <c:v>217</c:v>
                </c:pt>
                <c:pt idx="118">
                  <c:v>217</c:v>
                </c:pt>
                <c:pt idx="119">
                  <c:v>217</c:v>
                </c:pt>
                <c:pt idx="120">
                  <c:v>215</c:v>
                </c:pt>
                <c:pt idx="121">
                  <c:v>215</c:v>
                </c:pt>
                <c:pt idx="122">
                  <c:v>215</c:v>
                </c:pt>
                <c:pt idx="123">
                  <c:v>202</c:v>
                </c:pt>
                <c:pt idx="124">
                  <c:v>200</c:v>
                </c:pt>
                <c:pt idx="125">
                  <c:v>200</c:v>
                </c:pt>
                <c:pt idx="126">
                  <c:v>200</c:v>
                </c:pt>
                <c:pt idx="127">
                  <c:v>194.5</c:v>
                </c:pt>
                <c:pt idx="128">
                  <c:v>194.5</c:v>
                </c:pt>
                <c:pt idx="129">
                  <c:v>191</c:v>
                </c:pt>
                <c:pt idx="130">
                  <c:v>191</c:v>
                </c:pt>
                <c:pt idx="131">
                  <c:v>191</c:v>
                </c:pt>
                <c:pt idx="132">
                  <c:v>191</c:v>
                </c:pt>
                <c:pt idx="133">
                  <c:v>191</c:v>
                </c:pt>
                <c:pt idx="134">
                  <c:v>191</c:v>
                </c:pt>
                <c:pt idx="135">
                  <c:v>181</c:v>
                </c:pt>
                <c:pt idx="136">
                  <c:v>176</c:v>
                </c:pt>
                <c:pt idx="137">
                  <c:v>176</c:v>
                </c:pt>
                <c:pt idx="138">
                  <c:v>193</c:v>
                </c:pt>
                <c:pt idx="139">
                  <c:v>193</c:v>
                </c:pt>
                <c:pt idx="140">
                  <c:v>193</c:v>
                </c:pt>
                <c:pt idx="141">
                  <c:v>193</c:v>
                </c:pt>
                <c:pt idx="142">
                  <c:v>193</c:v>
                </c:pt>
                <c:pt idx="143">
                  <c:v>193</c:v>
                </c:pt>
                <c:pt idx="144">
                  <c:v>193</c:v>
                </c:pt>
                <c:pt idx="145">
                  <c:v>193</c:v>
                </c:pt>
                <c:pt idx="146">
                  <c:v>200.5</c:v>
                </c:pt>
                <c:pt idx="147">
                  <c:v>200.5</c:v>
                </c:pt>
                <c:pt idx="148">
                  <c:v>200.5</c:v>
                </c:pt>
                <c:pt idx="149">
                  <c:v>220.5</c:v>
                </c:pt>
                <c:pt idx="150">
                  <c:v>220.5</c:v>
                </c:pt>
                <c:pt idx="151">
                  <c:v>220</c:v>
                </c:pt>
                <c:pt idx="152">
                  <c:v>220</c:v>
                </c:pt>
                <c:pt idx="153">
                  <c:v>218</c:v>
                </c:pt>
                <c:pt idx="154">
                  <c:v>223</c:v>
                </c:pt>
                <c:pt idx="155">
                  <c:v>239</c:v>
                </c:pt>
                <c:pt idx="156">
                  <c:v>239</c:v>
                </c:pt>
                <c:pt idx="157">
                  <c:v>239</c:v>
                </c:pt>
                <c:pt idx="158">
                  <c:v>240.5</c:v>
                </c:pt>
                <c:pt idx="159">
                  <c:v>240.5</c:v>
                </c:pt>
                <c:pt idx="160">
                  <c:v>240.5</c:v>
                </c:pt>
                <c:pt idx="161">
                  <c:v>237.5</c:v>
                </c:pt>
                <c:pt idx="162">
                  <c:v>237.5</c:v>
                </c:pt>
                <c:pt idx="163">
                  <c:v>249.5</c:v>
                </c:pt>
                <c:pt idx="164">
                  <c:v>249.5</c:v>
                </c:pt>
                <c:pt idx="165">
                  <c:v>249.5</c:v>
                </c:pt>
                <c:pt idx="166">
                  <c:v>249.5</c:v>
                </c:pt>
                <c:pt idx="167">
                  <c:v>249.5</c:v>
                </c:pt>
                <c:pt idx="168">
                  <c:v>249.5</c:v>
                </c:pt>
                <c:pt idx="169">
                  <c:v>249.5</c:v>
                </c:pt>
                <c:pt idx="170">
                  <c:v>244.5</c:v>
                </c:pt>
                <c:pt idx="171">
                  <c:v>244.5</c:v>
                </c:pt>
                <c:pt idx="172">
                  <c:v>244.5</c:v>
                </c:pt>
                <c:pt idx="173">
                  <c:v>234</c:v>
                </c:pt>
                <c:pt idx="174">
                  <c:v>234</c:v>
                </c:pt>
                <c:pt idx="175">
                  <c:v>234</c:v>
                </c:pt>
                <c:pt idx="176">
                  <c:v>234</c:v>
                </c:pt>
                <c:pt idx="177">
                  <c:v>231</c:v>
                </c:pt>
                <c:pt idx="178">
                  <c:v>231</c:v>
                </c:pt>
                <c:pt idx="179">
                  <c:v>231</c:v>
                </c:pt>
                <c:pt idx="180">
                  <c:v>231</c:v>
                </c:pt>
                <c:pt idx="181">
                  <c:v>239.5</c:v>
                </c:pt>
                <c:pt idx="182">
                  <c:v>239.5</c:v>
                </c:pt>
                <c:pt idx="183">
                  <c:v>241.5</c:v>
                </c:pt>
                <c:pt idx="184">
                  <c:v>241.5</c:v>
                </c:pt>
                <c:pt idx="185">
                  <c:v>241.5</c:v>
                </c:pt>
                <c:pt idx="186">
                  <c:v>241.5</c:v>
                </c:pt>
                <c:pt idx="187">
                  <c:v>241.5</c:v>
                </c:pt>
                <c:pt idx="188">
                  <c:v>241.5</c:v>
                </c:pt>
                <c:pt idx="189">
                  <c:v>248.5</c:v>
                </c:pt>
                <c:pt idx="190">
                  <c:v>251</c:v>
                </c:pt>
                <c:pt idx="191">
                  <c:v>263.5</c:v>
                </c:pt>
                <c:pt idx="192">
                  <c:v>263.5</c:v>
                </c:pt>
                <c:pt idx="193">
                  <c:v>263.5</c:v>
                </c:pt>
                <c:pt idx="194">
                  <c:v>282</c:v>
                </c:pt>
                <c:pt idx="195">
                  <c:v>285</c:v>
                </c:pt>
                <c:pt idx="196">
                  <c:v>285</c:v>
                </c:pt>
                <c:pt idx="197">
                  <c:v>285</c:v>
                </c:pt>
                <c:pt idx="198">
                  <c:v>285</c:v>
                </c:pt>
                <c:pt idx="199">
                  <c:v>285</c:v>
                </c:pt>
                <c:pt idx="200">
                  <c:v>290</c:v>
                </c:pt>
                <c:pt idx="201">
                  <c:v>290</c:v>
                </c:pt>
                <c:pt idx="202">
                  <c:v>290</c:v>
                </c:pt>
                <c:pt idx="203">
                  <c:v>283.5</c:v>
                </c:pt>
                <c:pt idx="204">
                  <c:v>277</c:v>
                </c:pt>
                <c:pt idx="205">
                  <c:v>269.5</c:v>
                </c:pt>
                <c:pt idx="206">
                  <c:v>261.5</c:v>
                </c:pt>
                <c:pt idx="207">
                  <c:v>244</c:v>
                </c:pt>
                <c:pt idx="208">
                  <c:v>244</c:v>
                </c:pt>
                <c:pt idx="209">
                  <c:v>249</c:v>
                </c:pt>
                <c:pt idx="210">
                  <c:v>256.89999999999998</c:v>
                </c:pt>
                <c:pt idx="211">
                  <c:v>251.5</c:v>
                </c:pt>
                <c:pt idx="212">
                  <c:v>251.3</c:v>
                </c:pt>
                <c:pt idx="213">
                  <c:v>256</c:v>
                </c:pt>
                <c:pt idx="214">
                  <c:v>258.25</c:v>
                </c:pt>
                <c:pt idx="215">
                  <c:v>255.7</c:v>
                </c:pt>
                <c:pt idx="216">
                  <c:v>254.95</c:v>
                </c:pt>
                <c:pt idx="217">
                  <c:v>246.39999999999998</c:v>
                </c:pt>
                <c:pt idx="218">
                  <c:v>245.9</c:v>
                </c:pt>
                <c:pt idx="219">
                  <c:v>248.2</c:v>
                </c:pt>
                <c:pt idx="220">
                  <c:v>247.7</c:v>
                </c:pt>
                <c:pt idx="221">
                  <c:v>247.55</c:v>
                </c:pt>
                <c:pt idx="222">
                  <c:v>243.25</c:v>
                </c:pt>
                <c:pt idx="223">
                  <c:v>234.6</c:v>
                </c:pt>
                <c:pt idx="224">
                  <c:v>228.6</c:v>
                </c:pt>
                <c:pt idx="225">
                  <c:v>228.6</c:v>
                </c:pt>
                <c:pt idx="226">
                  <c:v>211</c:v>
                </c:pt>
                <c:pt idx="227">
                  <c:v>214.05</c:v>
                </c:pt>
                <c:pt idx="228">
                  <c:v>218.95</c:v>
                </c:pt>
                <c:pt idx="229">
                  <c:v>229.3</c:v>
                </c:pt>
                <c:pt idx="230">
                  <c:v>244.60000000000002</c:v>
                </c:pt>
                <c:pt idx="231">
                  <c:v>265.64999999999998</c:v>
                </c:pt>
                <c:pt idx="232">
                  <c:v>266.55</c:v>
                </c:pt>
                <c:pt idx="233">
                  <c:v>267.5</c:v>
                </c:pt>
                <c:pt idx="234">
                  <c:v>270.75</c:v>
                </c:pt>
                <c:pt idx="235">
                  <c:v>268.64999999999998</c:v>
                </c:pt>
                <c:pt idx="236">
                  <c:v>273.79999999999995</c:v>
                </c:pt>
                <c:pt idx="237">
                  <c:v>278.95</c:v>
                </c:pt>
                <c:pt idx="238">
                  <c:v>286.05</c:v>
                </c:pt>
                <c:pt idx="239">
                  <c:v>307.5</c:v>
                </c:pt>
                <c:pt idx="240">
                  <c:v>307.8</c:v>
                </c:pt>
                <c:pt idx="241">
                  <c:v>283.2</c:v>
                </c:pt>
                <c:pt idx="242">
                  <c:v>274.85000000000002</c:v>
                </c:pt>
                <c:pt idx="243">
                  <c:v>272.8</c:v>
                </c:pt>
                <c:pt idx="244">
                  <c:v>276.14999999999998</c:v>
                </c:pt>
                <c:pt idx="245">
                  <c:v>294.35000000000002</c:v>
                </c:pt>
                <c:pt idx="246">
                  <c:v>296.2</c:v>
                </c:pt>
                <c:pt idx="247">
                  <c:v>295.3</c:v>
                </c:pt>
                <c:pt idx="248">
                  <c:v>296.75</c:v>
                </c:pt>
                <c:pt idx="249">
                  <c:v>299.29999999999995</c:v>
                </c:pt>
                <c:pt idx="250">
                  <c:v>300.60000000000002</c:v>
                </c:pt>
                <c:pt idx="251">
                  <c:v>297.20000000000005</c:v>
                </c:pt>
                <c:pt idx="252">
                  <c:v>292.8</c:v>
                </c:pt>
                <c:pt idx="253">
                  <c:v>295.5</c:v>
                </c:pt>
                <c:pt idx="254">
                  <c:v>301.45</c:v>
                </c:pt>
                <c:pt idx="255">
                  <c:v>315.14999999999998</c:v>
                </c:pt>
                <c:pt idx="256">
                  <c:v>310.75</c:v>
                </c:pt>
                <c:pt idx="257">
                  <c:v>312.04999999999995</c:v>
                </c:pt>
                <c:pt idx="258">
                  <c:v>310.10000000000002</c:v>
                </c:pt>
                <c:pt idx="259">
                  <c:v>311.95</c:v>
                </c:pt>
                <c:pt idx="260">
                  <c:v>312.60000000000002</c:v>
                </c:pt>
                <c:pt idx="261">
                  <c:v>315.10000000000002</c:v>
                </c:pt>
                <c:pt idx="262">
                  <c:v>322.35000000000002</c:v>
                </c:pt>
                <c:pt idx="263">
                  <c:v>318.89999999999998</c:v>
                </c:pt>
                <c:pt idx="264">
                  <c:v>321.75</c:v>
                </c:pt>
                <c:pt idx="265">
                  <c:v>323.39999999999998</c:v>
                </c:pt>
                <c:pt idx="266">
                  <c:v>322.85000000000002</c:v>
                </c:pt>
                <c:pt idx="267">
                  <c:v>312.55</c:v>
                </c:pt>
                <c:pt idx="268">
                  <c:v>290.39999999999998</c:v>
                </c:pt>
                <c:pt idx="269">
                  <c:v>274.14999999999998</c:v>
                </c:pt>
                <c:pt idx="270">
                  <c:v>272.35000000000002</c:v>
                </c:pt>
                <c:pt idx="271">
                  <c:v>258.60000000000002</c:v>
                </c:pt>
                <c:pt idx="272">
                  <c:v>250.9</c:v>
                </c:pt>
                <c:pt idx="273">
                  <c:v>254.3</c:v>
                </c:pt>
                <c:pt idx="274">
                  <c:v>254.39999999999998</c:v>
                </c:pt>
                <c:pt idx="275">
                  <c:v>250.7</c:v>
                </c:pt>
                <c:pt idx="276">
                  <c:v>234.7</c:v>
                </c:pt>
                <c:pt idx="277">
                  <c:v>220.9</c:v>
                </c:pt>
                <c:pt idx="278">
                  <c:v>217.8</c:v>
                </c:pt>
                <c:pt idx="279">
                  <c:v>219.9</c:v>
                </c:pt>
                <c:pt idx="280">
                  <c:v>222.89999999999998</c:v>
                </c:pt>
                <c:pt idx="281">
                  <c:v>228.2</c:v>
                </c:pt>
                <c:pt idx="282">
                  <c:v>238.05</c:v>
                </c:pt>
                <c:pt idx="283">
                  <c:v>242.25</c:v>
                </c:pt>
                <c:pt idx="284">
                  <c:v>241.45</c:v>
                </c:pt>
                <c:pt idx="285">
                  <c:v>234.75</c:v>
                </c:pt>
                <c:pt idx="286">
                  <c:v>238.3</c:v>
                </c:pt>
                <c:pt idx="287">
                  <c:v>234.10000000000002</c:v>
                </c:pt>
                <c:pt idx="288">
                  <c:v>236.45</c:v>
                </c:pt>
                <c:pt idx="289">
                  <c:v>242.75</c:v>
                </c:pt>
                <c:pt idx="290">
                  <c:v>243.65</c:v>
                </c:pt>
                <c:pt idx="291">
                  <c:v>232.6</c:v>
                </c:pt>
                <c:pt idx="292">
                  <c:v>233.05</c:v>
                </c:pt>
                <c:pt idx="293">
                  <c:v>233.2</c:v>
                </c:pt>
                <c:pt idx="294">
                  <c:v>234.15</c:v>
                </c:pt>
                <c:pt idx="295">
                  <c:v>237.55</c:v>
                </c:pt>
                <c:pt idx="296">
                  <c:v>232.45</c:v>
                </c:pt>
                <c:pt idx="297">
                  <c:v>229.75</c:v>
                </c:pt>
                <c:pt idx="298">
                  <c:v>226.05</c:v>
                </c:pt>
                <c:pt idx="299">
                  <c:v>237.95</c:v>
                </c:pt>
                <c:pt idx="300">
                  <c:v>241.55</c:v>
                </c:pt>
                <c:pt idx="301">
                  <c:v>243</c:v>
                </c:pt>
                <c:pt idx="302">
                  <c:v>245.6</c:v>
                </c:pt>
                <c:pt idx="303">
                  <c:v>242.6</c:v>
                </c:pt>
                <c:pt idx="304">
                  <c:v>239.7</c:v>
                </c:pt>
                <c:pt idx="305">
                  <c:v>239.35</c:v>
                </c:pt>
                <c:pt idx="306">
                  <c:v>241.60000000000002</c:v>
                </c:pt>
                <c:pt idx="307">
                  <c:v>243.35</c:v>
                </c:pt>
                <c:pt idx="308">
                  <c:v>239.65</c:v>
                </c:pt>
                <c:pt idx="309">
                  <c:v>238.3</c:v>
                </c:pt>
                <c:pt idx="310">
                  <c:v>236.85000000000002</c:v>
                </c:pt>
                <c:pt idx="311">
                  <c:v>234.14999999999998</c:v>
                </c:pt>
                <c:pt idx="312">
                  <c:v>228.14999999999998</c:v>
                </c:pt>
                <c:pt idx="313">
                  <c:v>224.4</c:v>
                </c:pt>
                <c:pt idx="314">
                  <c:v>227.55</c:v>
                </c:pt>
                <c:pt idx="315">
                  <c:v>228.45</c:v>
                </c:pt>
                <c:pt idx="316">
                  <c:v>226.75</c:v>
                </c:pt>
                <c:pt idx="317">
                  <c:v>229.2</c:v>
                </c:pt>
                <c:pt idx="318">
                  <c:v>231.25</c:v>
                </c:pt>
                <c:pt idx="319">
                  <c:v>226.14999999999998</c:v>
                </c:pt>
                <c:pt idx="320">
                  <c:v>208.8</c:v>
                </c:pt>
                <c:pt idx="321">
                  <c:v>206.3</c:v>
                </c:pt>
                <c:pt idx="322">
                  <c:v>205.75</c:v>
                </c:pt>
                <c:pt idx="323">
                  <c:v>208.3</c:v>
                </c:pt>
                <c:pt idx="324">
                  <c:v>208.75</c:v>
                </c:pt>
                <c:pt idx="325">
                  <c:v>210.25</c:v>
                </c:pt>
                <c:pt idx="326">
                  <c:v>208.95</c:v>
                </c:pt>
                <c:pt idx="327">
                  <c:v>208.55</c:v>
                </c:pt>
                <c:pt idx="328">
                  <c:v>196.95</c:v>
                </c:pt>
                <c:pt idx="329">
                  <c:v>191.55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6-42AE-B370-5C97966DEEA7}"/>
            </c:ext>
          </c:extLst>
        </c:ser>
        <c:ser>
          <c:idx val="1"/>
          <c:order val="1"/>
          <c:tx>
            <c:strRef>
              <c:f>'Carbamide-AN-UAN'!$J$5</c:f>
              <c:strCache>
                <c:ptCount val="1"/>
                <c:pt idx="0">
                  <c:v>FOB Чорне море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'Carbamide-AN-UAN'!$A$6:$A$335</c:f>
              <c:strCache>
                <c:ptCount val="330"/>
                <c:pt idx="0">
                  <c:v>09.01.2014</c:v>
                </c:pt>
                <c:pt idx="1">
                  <c:v>16.01.2014</c:v>
                </c:pt>
                <c:pt idx="2">
                  <c:v>23.01.2014</c:v>
                </c:pt>
                <c:pt idx="3">
                  <c:v>30.01.2014</c:v>
                </c:pt>
                <c:pt idx="4">
                  <c:v>06.02.2014</c:v>
                </c:pt>
                <c:pt idx="5">
                  <c:v>13.02.2014</c:v>
                </c:pt>
                <c:pt idx="6">
                  <c:v>20.02.2014</c:v>
                </c:pt>
                <c:pt idx="7">
                  <c:v>27.02.2014</c:v>
                </c:pt>
                <c:pt idx="8">
                  <c:v>06.03.2014</c:v>
                </c:pt>
                <c:pt idx="9">
                  <c:v>13.03.2014</c:v>
                </c:pt>
                <c:pt idx="10">
                  <c:v>20.03.2014</c:v>
                </c:pt>
                <c:pt idx="11">
                  <c:v>27.03.2014</c:v>
                </c:pt>
                <c:pt idx="12">
                  <c:v>03.04.2014</c:v>
                </c:pt>
                <c:pt idx="13">
                  <c:v>10.04.2014</c:v>
                </c:pt>
                <c:pt idx="14">
                  <c:v>17.04.2014</c:v>
                </c:pt>
                <c:pt idx="15">
                  <c:v>24.04.2014</c:v>
                </c:pt>
                <c:pt idx="16">
                  <c:v>01.05.2014</c:v>
                </c:pt>
                <c:pt idx="17">
                  <c:v>08.05.2014</c:v>
                </c:pt>
                <c:pt idx="18">
                  <c:v>15.05.2014</c:v>
                </c:pt>
                <c:pt idx="19">
                  <c:v>22.05.2014</c:v>
                </c:pt>
                <c:pt idx="20">
                  <c:v>29.05.2014</c:v>
                </c:pt>
                <c:pt idx="21">
                  <c:v>05.06.2014</c:v>
                </c:pt>
                <c:pt idx="22">
                  <c:v>12.06.2014</c:v>
                </c:pt>
                <c:pt idx="23">
                  <c:v>19.06.2014</c:v>
                </c:pt>
                <c:pt idx="24">
                  <c:v>26.06.2014</c:v>
                </c:pt>
                <c:pt idx="25">
                  <c:v>03.07.2014</c:v>
                </c:pt>
                <c:pt idx="26">
                  <c:v>10.07.2014</c:v>
                </c:pt>
                <c:pt idx="27">
                  <c:v>17.07.2014</c:v>
                </c:pt>
                <c:pt idx="28">
                  <c:v>24.07.2014</c:v>
                </c:pt>
                <c:pt idx="29">
                  <c:v>31.07.2014</c:v>
                </c:pt>
                <c:pt idx="30">
                  <c:v>07.08.2014</c:v>
                </c:pt>
                <c:pt idx="31">
                  <c:v>14.08.2014</c:v>
                </c:pt>
                <c:pt idx="32">
                  <c:v>21.08.2014</c:v>
                </c:pt>
                <c:pt idx="33">
                  <c:v>28.08.2014</c:v>
                </c:pt>
                <c:pt idx="34">
                  <c:v>04.09.2014</c:v>
                </c:pt>
                <c:pt idx="35">
                  <c:v>11.09.2014</c:v>
                </c:pt>
                <c:pt idx="36">
                  <c:v>18.09.2014</c:v>
                </c:pt>
                <c:pt idx="37">
                  <c:v>25.09.2014</c:v>
                </c:pt>
                <c:pt idx="38">
                  <c:v>02.10.2014</c:v>
                </c:pt>
                <c:pt idx="39">
                  <c:v>09.10.2014</c:v>
                </c:pt>
                <c:pt idx="40">
                  <c:v>16.10.2014</c:v>
                </c:pt>
                <c:pt idx="41">
                  <c:v>23.10.2014</c:v>
                </c:pt>
                <c:pt idx="42">
                  <c:v>30.10.2014</c:v>
                </c:pt>
                <c:pt idx="43">
                  <c:v>06.11.2014</c:v>
                </c:pt>
                <c:pt idx="44">
                  <c:v>13.11.2014</c:v>
                </c:pt>
                <c:pt idx="45">
                  <c:v>20.11.2014</c:v>
                </c:pt>
                <c:pt idx="46">
                  <c:v>27.11.2014</c:v>
                </c:pt>
                <c:pt idx="47">
                  <c:v>04.12.2014</c:v>
                </c:pt>
                <c:pt idx="48">
                  <c:v>11.12.2014</c:v>
                </c:pt>
                <c:pt idx="49">
                  <c:v>18.12.2014</c:v>
                </c:pt>
                <c:pt idx="50">
                  <c:v>25.12.2014</c:v>
                </c:pt>
                <c:pt idx="51">
                  <c:v>08.01.2015</c:v>
                </c:pt>
                <c:pt idx="52">
                  <c:v>15.01.2015</c:v>
                </c:pt>
                <c:pt idx="53">
                  <c:v>22.01.2015</c:v>
                </c:pt>
                <c:pt idx="54">
                  <c:v>29.01.2015</c:v>
                </c:pt>
                <c:pt idx="55">
                  <c:v>05.02.2015</c:v>
                </c:pt>
                <c:pt idx="56">
                  <c:v>12.02.2015</c:v>
                </c:pt>
                <c:pt idx="57">
                  <c:v>19.02.2015</c:v>
                </c:pt>
                <c:pt idx="58">
                  <c:v>26.02.2015</c:v>
                </c:pt>
                <c:pt idx="59">
                  <c:v>05.03.2015</c:v>
                </c:pt>
                <c:pt idx="60">
                  <c:v>12.03.2015</c:v>
                </c:pt>
                <c:pt idx="61">
                  <c:v>19.03.2015</c:v>
                </c:pt>
                <c:pt idx="62">
                  <c:v>26.03.2015</c:v>
                </c:pt>
                <c:pt idx="63">
                  <c:v>02.04.2015</c:v>
                </c:pt>
                <c:pt idx="64">
                  <c:v>09.04.2015</c:v>
                </c:pt>
                <c:pt idx="65">
                  <c:v>16.04.2015</c:v>
                </c:pt>
                <c:pt idx="66">
                  <c:v>23.04.2015</c:v>
                </c:pt>
                <c:pt idx="67">
                  <c:v>30.04.2015</c:v>
                </c:pt>
                <c:pt idx="68">
                  <c:v>07.05.2015</c:v>
                </c:pt>
                <c:pt idx="69">
                  <c:v>14.05.2015</c:v>
                </c:pt>
                <c:pt idx="70">
                  <c:v>21.05.2015</c:v>
                </c:pt>
                <c:pt idx="71">
                  <c:v>28.05.2015</c:v>
                </c:pt>
                <c:pt idx="72">
                  <c:v>04.06.2015</c:v>
                </c:pt>
                <c:pt idx="73">
                  <c:v>11.06.2015</c:v>
                </c:pt>
                <c:pt idx="74">
                  <c:v>18.06.2015</c:v>
                </c:pt>
                <c:pt idx="75">
                  <c:v>25.06.2015</c:v>
                </c:pt>
                <c:pt idx="76">
                  <c:v>02.07.2015</c:v>
                </c:pt>
                <c:pt idx="77">
                  <c:v>09.07.2015</c:v>
                </c:pt>
                <c:pt idx="78">
                  <c:v>16.07.2015</c:v>
                </c:pt>
                <c:pt idx="79">
                  <c:v>23.07.2015</c:v>
                </c:pt>
                <c:pt idx="80">
                  <c:v>30.07.2015</c:v>
                </c:pt>
                <c:pt idx="81">
                  <c:v>06.08.2015</c:v>
                </c:pt>
                <c:pt idx="82">
                  <c:v>13.08.2015</c:v>
                </c:pt>
                <c:pt idx="83">
                  <c:v>20.08.2015</c:v>
                </c:pt>
                <c:pt idx="84">
                  <c:v>27.08.2015</c:v>
                </c:pt>
                <c:pt idx="85">
                  <c:v>03.09.2015</c:v>
                </c:pt>
                <c:pt idx="86">
                  <c:v>10.09.2015</c:v>
                </c:pt>
                <c:pt idx="87">
                  <c:v>17.09.2015</c:v>
                </c:pt>
                <c:pt idx="88">
                  <c:v>24.09.2015</c:v>
                </c:pt>
                <c:pt idx="89">
                  <c:v>01.10.2015</c:v>
                </c:pt>
                <c:pt idx="90">
                  <c:v>08.10.2015</c:v>
                </c:pt>
                <c:pt idx="91">
                  <c:v>15.10.2015</c:v>
                </c:pt>
                <c:pt idx="92">
                  <c:v>22.10.2015</c:v>
                </c:pt>
                <c:pt idx="93">
                  <c:v>29.10.2015</c:v>
                </c:pt>
                <c:pt idx="94">
                  <c:v>05.11.2015</c:v>
                </c:pt>
                <c:pt idx="95">
                  <c:v>12.11.2015</c:v>
                </c:pt>
                <c:pt idx="96">
                  <c:v>19.11.2015</c:v>
                </c:pt>
                <c:pt idx="97">
                  <c:v>26.11.2015</c:v>
                </c:pt>
                <c:pt idx="98">
                  <c:v>03.12.2015</c:v>
                </c:pt>
                <c:pt idx="99">
                  <c:v>10.12.2015</c:v>
                </c:pt>
                <c:pt idx="100">
                  <c:v>17.12.2015</c:v>
                </c:pt>
                <c:pt idx="101">
                  <c:v>24.12.2015</c:v>
                </c:pt>
                <c:pt idx="102">
                  <c:v>07.01.2016</c:v>
                </c:pt>
                <c:pt idx="103">
                  <c:v>14.01.2016</c:v>
                </c:pt>
                <c:pt idx="104">
                  <c:v>21.01.2016</c:v>
                </c:pt>
                <c:pt idx="105">
                  <c:v>28.01.2016</c:v>
                </c:pt>
                <c:pt idx="106">
                  <c:v>04.02.2016</c:v>
                </c:pt>
                <c:pt idx="107">
                  <c:v>11.02.2016</c:v>
                </c:pt>
                <c:pt idx="108">
                  <c:v>18.02.2016</c:v>
                </c:pt>
                <c:pt idx="109">
                  <c:v>25.02.2016</c:v>
                </c:pt>
                <c:pt idx="110">
                  <c:v>02.03.2016</c:v>
                </c:pt>
                <c:pt idx="111">
                  <c:v>09.03.2016</c:v>
                </c:pt>
                <c:pt idx="112">
                  <c:v>16.03.2016</c:v>
                </c:pt>
                <c:pt idx="113">
                  <c:v>23.03.2016</c:v>
                </c:pt>
                <c:pt idx="114">
                  <c:v>30.03.2016</c:v>
                </c:pt>
                <c:pt idx="115">
                  <c:v>07.04.2016</c:v>
                </c:pt>
                <c:pt idx="116">
                  <c:v>14.04.2016</c:v>
                </c:pt>
                <c:pt idx="117">
                  <c:v>21.04.2016</c:v>
                </c:pt>
                <c:pt idx="118">
                  <c:v>28.04.2016</c:v>
                </c:pt>
                <c:pt idx="119">
                  <c:v>06.05.2016</c:v>
                </c:pt>
                <c:pt idx="120">
                  <c:v>13.05.2016</c:v>
                </c:pt>
                <c:pt idx="121">
                  <c:v>20.05.2016</c:v>
                </c:pt>
                <c:pt idx="122">
                  <c:v>27.05.2016</c:v>
                </c:pt>
                <c:pt idx="123">
                  <c:v>02.06.2016</c:v>
                </c:pt>
                <c:pt idx="124">
                  <c:v>09.06.2016</c:v>
                </c:pt>
                <c:pt idx="125">
                  <c:v>16.06.2016</c:v>
                </c:pt>
                <c:pt idx="126">
                  <c:v>23.06.2016</c:v>
                </c:pt>
                <c:pt idx="127">
                  <c:v>30.06.2016</c:v>
                </c:pt>
                <c:pt idx="128">
                  <c:v>07.07.2016</c:v>
                </c:pt>
                <c:pt idx="129">
                  <c:v>14.07.2016</c:v>
                </c:pt>
                <c:pt idx="130">
                  <c:v>21.07.2016</c:v>
                </c:pt>
                <c:pt idx="131">
                  <c:v>28.07.2016</c:v>
                </c:pt>
                <c:pt idx="132">
                  <c:v>04.08.2016</c:v>
                </c:pt>
                <c:pt idx="133">
                  <c:v>11.08.2016</c:v>
                </c:pt>
                <c:pt idx="134">
                  <c:v>18.08.2016</c:v>
                </c:pt>
                <c:pt idx="135">
                  <c:v>25.08.2016</c:v>
                </c:pt>
                <c:pt idx="136">
                  <c:v>01.09.2016</c:v>
                </c:pt>
                <c:pt idx="137">
                  <c:v>08.09.2016</c:v>
                </c:pt>
                <c:pt idx="138">
                  <c:v>15.09.2016</c:v>
                </c:pt>
                <c:pt idx="139">
                  <c:v>22.09.2016</c:v>
                </c:pt>
                <c:pt idx="140">
                  <c:v>29.09.2016</c:v>
                </c:pt>
                <c:pt idx="141">
                  <c:v>06.10.2016</c:v>
                </c:pt>
                <c:pt idx="142">
                  <c:v>13.10.2016</c:v>
                </c:pt>
                <c:pt idx="143">
                  <c:v>20.10.2016</c:v>
                </c:pt>
                <c:pt idx="144">
                  <c:v>27.10.2016</c:v>
                </c:pt>
                <c:pt idx="145">
                  <c:v>03.11.2016</c:v>
                </c:pt>
                <c:pt idx="146">
                  <c:v>10.11.2016</c:v>
                </c:pt>
                <c:pt idx="147">
                  <c:v>17.11.2016</c:v>
                </c:pt>
                <c:pt idx="148">
                  <c:v>24.11.2016</c:v>
                </c:pt>
                <c:pt idx="149">
                  <c:v>01.12.2016</c:v>
                </c:pt>
                <c:pt idx="150">
                  <c:v>08.12.2016</c:v>
                </c:pt>
                <c:pt idx="151">
                  <c:v>15.12.2016</c:v>
                </c:pt>
                <c:pt idx="152">
                  <c:v>22.12.2016</c:v>
                </c:pt>
                <c:pt idx="153">
                  <c:v>12.01.2017</c:v>
                </c:pt>
                <c:pt idx="154">
                  <c:v>19.01.2017</c:v>
                </c:pt>
                <c:pt idx="155">
                  <c:v>26.01.2017</c:v>
                </c:pt>
                <c:pt idx="156">
                  <c:v>02.02.2017</c:v>
                </c:pt>
                <c:pt idx="157">
                  <c:v>09.02.2017</c:v>
                </c:pt>
                <c:pt idx="158">
                  <c:v>16.02.2017</c:v>
                </c:pt>
                <c:pt idx="159">
                  <c:v>23.02.2017</c:v>
                </c:pt>
                <c:pt idx="160">
                  <c:v>02.03.2017</c:v>
                </c:pt>
                <c:pt idx="161">
                  <c:v>09.03.2017</c:v>
                </c:pt>
                <c:pt idx="162">
                  <c:v>16.03.2017</c:v>
                </c:pt>
                <c:pt idx="163">
                  <c:v>23.03.2017</c:v>
                </c:pt>
                <c:pt idx="164">
                  <c:v>30.03.2017</c:v>
                </c:pt>
                <c:pt idx="165">
                  <c:v>06.04.2017</c:v>
                </c:pt>
                <c:pt idx="166">
                  <c:v>13.04.2017</c:v>
                </c:pt>
                <c:pt idx="167">
                  <c:v>20.04.2017</c:v>
                </c:pt>
                <c:pt idx="168">
                  <c:v>27.04.2017</c:v>
                </c:pt>
                <c:pt idx="169">
                  <c:v>04.05.2017</c:v>
                </c:pt>
                <c:pt idx="170">
                  <c:v>11.05.2017</c:v>
                </c:pt>
                <c:pt idx="171">
                  <c:v>18.05.2017</c:v>
                </c:pt>
                <c:pt idx="172">
                  <c:v>25.05.2017</c:v>
                </c:pt>
                <c:pt idx="173">
                  <c:v>01.06.2017</c:v>
                </c:pt>
                <c:pt idx="174">
                  <c:v>08.06.2017</c:v>
                </c:pt>
                <c:pt idx="175">
                  <c:v>15.06.2017</c:v>
                </c:pt>
                <c:pt idx="176">
                  <c:v>22.06.2017</c:v>
                </c:pt>
                <c:pt idx="177">
                  <c:v>29.06.2017</c:v>
                </c:pt>
                <c:pt idx="178">
                  <c:v>06.07.2017</c:v>
                </c:pt>
                <c:pt idx="179">
                  <c:v>13.07.2017</c:v>
                </c:pt>
                <c:pt idx="180">
                  <c:v>20.07.2017</c:v>
                </c:pt>
                <c:pt idx="181">
                  <c:v>27.07.2017</c:v>
                </c:pt>
                <c:pt idx="182">
                  <c:v>03.08.2017</c:v>
                </c:pt>
                <c:pt idx="183">
                  <c:v>10.08.2017</c:v>
                </c:pt>
                <c:pt idx="184">
                  <c:v>17.08.2017</c:v>
                </c:pt>
                <c:pt idx="185">
                  <c:v>24.08.2017</c:v>
                </c:pt>
                <c:pt idx="186">
                  <c:v>31.08.2017</c:v>
                </c:pt>
                <c:pt idx="187">
                  <c:v>07.09.2017</c:v>
                </c:pt>
                <c:pt idx="188">
                  <c:v>14.09.2017</c:v>
                </c:pt>
                <c:pt idx="189">
                  <c:v>21.09.2017</c:v>
                </c:pt>
                <c:pt idx="190">
                  <c:v>28.09.2017</c:v>
                </c:pt>
                <c:pt idx="191">
                  <c:v>05.10.2017</c:v>
                </c:pt>
                <c:pt idx="192">
                  <c:v>12.10.2017</c:v>
                </c:pt>
                <c:pt idx="193">
                  <c:v>19.10.2017</c:v>
                </c:pt>
                <c:pt idx="194">
                  <c:v>26.10.2017</c:v>
                </c:pt>
                <c:pt idx="195">
                  <c:v>11/2/2017</c:v>
                </c:pt>
                <c:pt idx="196">
                  <c:v>11/9/2017</c:v>
                </c:pt>
                <c:pt idx="197">
                  <c:v>11/16/2017</c:v>
                </c:pt>
                <c:pt idx="198">
                  <c:v>11/23/2017</c:v>
                </c:pt>
                <c:pt idx="199">
                  <c:v>11/30/2017</c:v>
                </c:pt>
                <c:pt idx="200">
                  <c:v>12/7/2017</c:v>
                </c:pt>
                <c:pt idx="201">
                  <c:v>12/14/2017</c:v>
                </c:pt>
                <c:pt idx="202">
                  <c:v>12/21/2017</c:v>
                </c:pt>
                <c:pt idx="203">
                  <c:v>12/28/2017</c:v>
                </c:pt>
                <c:pt idx="204">
                  <c:v>04.01.2018</c:v>
                </c:pt>
                <c:pt idx="205">
                  <c:v>1/11/2018</c:v>
                </c:pt>
                <c:pt idx="206">
                  <c:v>1/18/2018</c:v>
                </c:pt>
                <c:pt idx="207">
                  <c:v>1/25/2018</c:v>
                </c:pt>
                <c:pt idx="208">
                  <c:v>2/1/2018</c:v>
                </c:pt>
                <c:pt idx="209">
                  <c:v>2/8/2018</c:v>
                </c:pt>
                <c:pt idx="210">
                  <c:v>2/15/2018</c:v>
                </c:pt>
                <c:pt idx="211">
                  <c:v>22.03.2018</c:v>
                </c:pt>
                <c:pt idx="212">
                  <c:v>3/1/2018</c:v>
                </c:pt>
                <c:pt idx="213">
                  <c:v>3/8/2018</c:v>
                </c:pt>
                <c:pt idx="214">
                  <c:v>15.03.2018</c:v>
                </c:pt>
                <c:pt idx="215">
                  <c:v>22.03.2018</c:v>
                </c:pt>
                <c:pt idx="216">
                  <c:v>29.03.2018</c:v>
                </c:pt>
                <c:pt idx="217">
                  <c:v>05.04.2018</c:v>
                </c:pt>
                <c:pt idx="218">
                  <c:v>12.04.2018</c:v>
                </c:pt>
                <c:pt idx="219">
                  <c:v>19.04.2018</c:v>
                </c:pt>
                <c:pt idx="220">
                  <c:v>26.04.2018</c:v>
                </c:pt>
                <c:pt idx="221">
                  <c:v>03.05.2018</c:v>
                </c:pt>
                <c:pt idx="222">
                  <c:v>10.05.2018</c:v>
                </c:pt>
                <c:pt idx="223">
                  <c:v>17.05.2018</c:v>
                </c:pt>
                <c:pt idx="224">
                  <c:v>24.05.2018</c:v>
                </c:pt>
                <c:pt idx="225">
                  <c:v>31.05.2018</c:v>
                </c:pt>
                <c:pt idx="226">
                  <c:v>07.06.2018</c:v>
                </c:pt>
                <c:pt idx="227">
                  <c:v>14.06.2018</c:v>
                </c:pt>
                <c:pt idx="228">
                  <c:v>21.06.2018</c:v>
                </c:pt>
                <c:pt idx="229">
                  <c:v>28.06.2018</c:v>
                </c:pt>
                <c:pt idx="230">
                  <c:v>05.07.2018</c:v>
                </c:pt>
                <c:pt idx="231">
                  <c:v>12.07.2018</c:v>
                </c:pt>
                <c:pt idx="232">
                  <c:v>19.07.2018</c:v>
                </c:pt>
                <c:pt idx="233">
                  <c:v>26.07.2018</c:v>
                </c:pt>
                <c:pt idx="234">
                  <c:v>02.08.2018</c:v>
                </c:pt>
                <c:pt idx="235">
                  <c:v>09.08.2018</c:v>
                </c:pt>
                <c:pt idx="236">
                  <c:v>16.08.2018</c:v>
                </c:pt>
                <c:pt idx="237">
                  <c:v>23.08.2018</c:v>
                </c:pt>
                <c:pt idx="238">
                  <c:v>30.08.2018</c:v>
                </c:pt>
                <c:pt idx="239">
                  <c:v>06.09.2018</c:v>
                </c:pt>
                <c:pt idx="240">
                  <c:v>13.09.2018</c:v>
                </c:pt>
                <c:pt idx="241">
                  <c:v>20.09.2018</c:v>
                </c:pt>
                <c:pt idx="242">
                  <c:v>27.09.2018</c:v>
                </c:pt>
                <c:pt idx="243">
                  <c:v>04.10.2018</c:v>
                </c:pt>
                <c:pt idx="244">
                  <c:v>11.10.2018</c:v>
                </c:pt>
                <c:pt idx="245">
                  <c:v>18.10.2018</c:v>
                </c:pt>
                <c:pt idx="246">
                  <c:v>25.10.2018</c:v>
                </c:pt>
                <c:pt idx="247">
                  <c:v>01.11.2018</c:v>
                </c:pt>
                <c:pt idx="248">
                  <c:v>08.11.2018</c:v>
                </c:pt>
                <c:pt idx="249">
                  <c:v>15.11.2018</c:v>
                </c:pt>
                <c:pt idx="250">
                  <c:v>22.11.2018</c:v>
                </c:pt>
                <c:pt idx="251">
                  <c:v>29.11.2018</c:v>
                </c:pt>
                <c:pt idx="252">
                  <c:v>06.12.2018</c:v>
                </c:pt>
                <c:pt idx="253">
                  <c:v>13.12.2018</c:v>
                </c:pt>
                <c:pt idx="254">
                  <c:v>20.12.2018</c:v>
                </c:pt>
                <c:pt idx="255">
                  <c:v>27.12.2018</c:v>
                </c:pt>
                <c:pt idx="256">
                  <c:v>03.01.2019</c:v>
                </c:pt>
                <c:pt idx="257">
                  <c:v>10.01.2019</c:v>
                </c:pt>
                <c:pt idx="258">
                  <c:v>17.01.2019</c:v>
                </c:pt>
                <c:pt idx="259">
                  <c:v>24.01.2019</c:v>
                </c:pt>
                <c:pt idx="260">
                  <c:v>31.01.2019</c:v>
                </c:pt>
                <c:pt idx="261">
                  <c:v>07.02.2019</c:v>
                </c:pt>
                <c:pt idx="262">
                  <c:v>14.02.2019</c:v>
                </c:pt>
                <c:pt idx="263">
                  <c:v>21.02.2019</c:v>
                </c:pt>
                <c:pt idx="264">
                  <c:v>28.02.2019</c:v>
                </c:pt>
                <c:pt idx="265">
                  <c:v>07.03.2019</c:v>
                </c:pt>
                <c:pt idx="266">
                  <c:v>14.03.2019</c:v>
                </c:pt>
                <c:pt idx="267">
                  <c:v>21.03.2019</c:v>
                </c:pt>
                <c:pt idx="268">
                  <c:v>28.03.2019</c:v>
                </c:pt>
                <c:pt idx="269">
                  <c:v>04.04.2019</c:v>
                </c:pt>
                <c:pt idx="270">
                  <c:v>11.04.2019</c:v>
                </c:pt>
                <c:pt idx="271">
                  <c:v>18.04.2019</c:v>
                </c:pt>
                <c:pt idx="272">
                  <c:v>25.04.2019</c:v>
                </c:pt>
                <c:pt idx="273">
                  <c:v>02.05.2019</c:v>
                </c:pt>
                <c:pt idx="274">
                  <c:v>09.05.2019</c:v>
                </c:pt>
                <c:pt idx="275">
                  <c:v>16.05.2019</c:v>
                </c:pt>
                <c:pt idx="276">
                  <c:v>23.05.2019</c:v>
                </c:pt>
                <c:pt idx="277">
                  <c:v>30.05.2019</c:v>
                </c:pt>
                <c:pt idx="278">
                  <c:v>06.06.2019</c:v>
                </c:pt>
                <c:pt idx="279">
                  <c:v>13.06.2019</c:v>
                </c:pt>
                <c:pt idx="280">
                  <c:v>20.06.2019</c:v>
                </c:pt>
                <c:pt idx="281">
                  <c:v>27.06.2019</c:v>
                </c:pt>
                <c:pt idx="282">
                  <c:v>04.07.2019</c:v>
                </c:pt>
                <c:pt idx="283">
                  <c:v>11.07.2019</c:v>
                </c:pt>
                <c:pt idx="284">
                  <c:v>18.07.2019</c:v>
                </c:pt>
                <c:pt idx="285">
                  <c:v>25.07.2019</c:v>
                </c:pt>
                <c:pt idx="286">
                  <c:v>01.08.2019</c:v>
                </c:pt>
                <c:pt idx="287">
                  <c:v>08.08.2019</c:v>
                </c:pt>
                <c:pt idx="288">
                  <c:v>15.08.2019</c:v>
                </c:pt>
                <c:pt idx="289">
                  <c:v>22.08.2019</c:v>
                </c:pt>
                <c:pt idx="290">
                  <c:v>29.08.2019</c:v>
                </c:pt>
                <c:pt idx="291">
                  <c:v>05.09.2019</c:v>
                </c:pt>
                <c:pt idx="292">
                  <c:v>12.09.2019</c:v>
                </c:pt>
                <c:pt idx="293">
                  <c:v>19.09.2019</c:v>
                </c:pt>
                <c:pt idx="294">
                  <c:v>26.09.2019</c:v>
                </c:pt>
                <c:pt idx="295">
                  <c:v>03.10.2019</c:v>
                </c:pt>
                <c:pt idx="296">
                  <c:v>10.10.2019</c:v>
                </c:pt>
                <c:pt idx="297">
                  <c:v>17.10.2019</c:v>
                </c:pt>
                <c:pt idx="298">
                  <c:v>24.10.2019</c:v>
                </c:pt>
                <c:pt idx="299">
                  <c:v>31.10.2019</c:v>
                </c:pt>
                <c:pt idx="300">
                  <c:v>07.11.2019</c:v>
                </c:pt>
                <c:pt idx="301">
                  <c:v>14.11.2019</c:v>
                </c:pt>
                <c:pt idx="302">
                  <c:v>21.11.2019</c:v>
                </c:pt>
                <c:pt idx="303">
                  <c:v>28.11.2019</c:v>
                </c:pt>
                <c:pt idx="304">
                  <c:v>05.12.2019</c:v>
                </c:pt>
                <c:pt idx="305">
                  <c:v>12.12.2019</c:v>
                </c:pt>
                <c:pt idx="306">
                  <c:v>19.12.2019</c:v>
                </c:pt>
                <c:pt idx="307">
                  <c:v>26.12.2019</c:v>
                </c:pt>
                <c:pt idx="308">
                  <c:v>02.01.2020</c:v>
                </c:pt>
                <c:pt idx="309">
                  <c:v>09.01.2020</c:v>
                </c:pt>
                <c:pt idx="310">
                  <c:v>16.01.2020</c:v>
                </c:pt>
                <c:pt idx="311">
                  <c:v>23.01.2020</c:v>
                </c:pt>
                <c:pt idx="312">
                  <c:v>30.01.2020</c:v>
                </c:pt>
                <c:pt idx="313">
                  <c:v>06.02.2020</c:v>
                </c:pt>
                <c:pt idx="314">
                  <c:v>13.02.2020</c:v>
                </c:pt>
                <c:pt idx="315">
                  <c:v>20.02.2020</c:v>
                </c:pt>
                <c:pt idx="316">
                  <c:v>27.02.2020</c:v>
                </c:pt>
                <c:pt idx="317">
                  <c:v>05.03.2020</c:v>
                </c:pt>
                <c:pt idx="318">
                  <c:v>12.03.2020</c:v>
                </c:pt>
                <c:pt idx="319">
                  <c:v>19.03.2020</c:v>
                </c:pt>
                <c:pt idx="320">
                  <c:v>26.03.2020</c:v>
                </c:pt>
                <c:pt idx="321">
                  <c:v>02.04.2020</c:v>
                </c:pt>
                <c:pt idx="322">
                  <c:v>09.04.2020</c:v>
                </c:pt>
                <c:pt idx="323">
                  <c:v>16.04.2020</c:v>
                </c:pt>
                <c:pt idx="324">
                  <c:v>23.04.2020</c:v>
                </c:pt>
                <c:pt idx="325">
                  <c:v>30.04.2020</c:v>
                </c:pt>
                <c:pt idx="326">
                  <c:v>07.05.2020</c:v>
                </c:pt>
                <c:pt idx="327">
                  <c:v>14.05.2020</c:v>
                </c:pt>
                <c:pt idx="328">
                  <c:v>21.05.2020</c:v>
                </c:pt>
                <c:pt idx="329">
                  <c:v>28.05.2020</c:v>
                </c:pt>
              </c:strCache>
            </c:strRef>
          </c:cat>
          <c:val>
            <c:numRef>
              <c:f>'Carbamide-AN-UAN'!$J$6:$J$335</c:f>
              <c:numCache>
                <c:formatCode>#,##0.00</c:formatCode>
                <c:ptCount val="330"/>
                <c:pt idx="0">
                  <c:v>300</c:v>
                </c:pt>
                <c:pt idx="1">
                  <c:v>310</c:v>
                </c:pt>
                <c:pt idx="2">
                  <c:v>312.5</c:v>
                </c:pt>
                <c:pt idx="3">
                  <c:v>317.5</c:v>
                </c:pt>
                <c:pt idx="4">
                  <c:v>315</c:v>
                </c:pt>
                <c:pt idx="5">
                  <c:v>317.5</c:v>
                </c:pt>
                <c:pt idx="6">
                  <c:v>317.5</c:v>
                </c:pt>
                <c:pt idx="7">
                  <c:v>317.5</c:v>
                </c:pt>
                <c:pt idx="8">
                  <c:v>312.5</c:v>
                </c:pt>
                <c:pt idx="9">
                  <c:v>300</c:v>
                </c:pt>
                <c:pt idx="10">
                  <c:v>290</c:v>
                </c:pt>
                <c:pt idx="11">
                  <c:v>277.5</c:v>
                </c:pt>
                <c:pt idx="12">
                  <c:v>267.5</c:v>
                </c:pt>
                <c:pt idx="13">
                  <c:v>265</c:v>
                </c:pt>
                <c:pt idx="14">
                  <c:v>262.5</c:v>
                </c:pt>
                <c:pt idx="15">
                  <c:v>262.5</c:v>
                </c:pt>
                <c:pt idx="16">
                  <c:v>255</c:v>
                </c:pt>
                <c:pt idx="17">
                  <c:v>252.5</c:v>
                </c:pt>
                <c:pt idx="18">
                  <c:v>252.5</c:v>
                </c:pt>
                <c:pt idx="19">
                  <c:v>247.5</c:v>
                </c:pt>
                <c:pt idx="20">
                  <c:v>247.5</c:v>
                </c:pt>
                <c:pt idx="21">
                  <c:v>253.5</c:v>
                </c:pt>
                <c:pt idx="22">
                  <c:v>261</c:v>
                </c:pt>
                <c:pt idx="23">
                  <c:v>262.5</c:v>
                </c:pt>
                <c:pt idx="24">
                  <c:v>261.5</c:v>
                </c:pt>
                <c:pt idx="25">
                  <c:v>262.5</c:v>
                </c:pt>
                <c:pt idx="26">
                  <c:v>262.5</c:v>
                </c:pt>
                <c:pt idx="27">
                  <c:v>265</c:v>
                </c:pt>
                <c:pt idx="28">
                  <c:v>265</c:v>
                </c:pt>
                <c:pt idx="29">
                  <c:v>270.5</c:v>
                </c:pt>
                <c:pt idx="30">
                  <c:v>272.5</c:v>
                </c:pt>
                <c:pt idx="31">
                  <c:v>272.5</c:v>
                </c:pt>
                <c:pt idx="32">
                  <c:v>277.5</c:v>
                </c:pt>
                <c:pt idx="33">
                  <c:v>287.5</c:v>
                </c:pt>
                <c:pt idx="34">
                  <c:v>297.5</c:v>
                </c:pt>
                <c:pt idx="35">
                  <c:v>297.5</c:v>
                </c:pt>
                <c:pt idx="36">
                  <c:v>297.5</c:v>
                </c:pt>
                <c:pt idx="37">
                  <c:v>290</c:v>
                </c:pt>
                <c:pt idx="38">
                  <c:v>290</c:v>
                </c:pt>
                <c:pt idx="39">
                  <c:v>290</c:v>
                </c:pt>
                <c:pt idx="40">
                  <c:v>287.5</c:v>
                </c:pt>
                <c:pt idx="41">
                  <c:v>287.5</c:v>
                </c:pt>
                <c:pt idx="42">
                  <c:v>282.5</c:v>
                </c:pt>
                <c:pt idx="43">
                  <c:v>282.5</c:v>
                </c:pt>
                <c:pt idx="44">
                  <c:v>282.5</c:v>
                </c:pt>
                <c:pt idx="45">
                  <c:v>282.5</c:v>
                </c:pt>
                <c:pt idx="46">
                  <c:v>279</c:v>
                </c:pt>
                <c:pt idx="47">
                  <c:v>279</c:v>
                </c:pt>
                <c:pt idx="48">
                  <c:v>281</c:v>
                </c:pt>
                <c:pt idx="49">
                  <c:v>282.5</c:v>
                </c:pt>
                <c:pt idx="50">
                  <c:v>282.5</c:v>
                </c:pt>
                <c:pt idx="51">
                  <c:v>282.5</c:v>
                </c:pt>
                <c:pt idx="52">
                  <c:v>277</c:v>
                </c:pt>
                <c:pt idx="53">
                  <c:v>280</c:v>
                </c:pt>
                <c:pt idx="54">
                  <c:v>287.5</c:v>
                </c:pt>
                <c:pt idx="55">
                  <c:v>287.5</c:v>
                </c:pt>
                <c:pt idx="56">
                  <c:v>292.5</c:v>
                </c:pt>
                <c:pt idx="57">
                  <c:v>292.5</c:v>
                </c:pt>
                <c:pt idx="58">
                  <c:v>297.5</c:v>
                </c:pt>
                <c:pt idx="59">
                  <c:v>277.5</c:v>
                </c:pt>
                <c:pt idx="60">
                  <c:v>277.5</c:v>
                </c:pt>
                <c:pt idx="61">
                  <c:v>277.5</c:v>
                </c:pt>
                <c:pt idx="62">
                  <c:v>250.5</c:v>
                </c:pt>
                <c:pt idx="63">
                  <c:v>232.5</c:v>
                </c:pt>
                <c:pt idx="64">
                  <c:v>232.5</c:v>
                </c:pt>
                <c:pt idx="65">
                  <c:v>217.5</c:v>
                </c:pt>
                <c:pt idx="66">
                  <c:v>217.5</c:v>
                </c:pt>
                <c:pt idx="67">
                  <c:v>220</c:v>
                </c:pt>
                <c:pt idx="68">
                  <c:v>207.5</c:v>
                </c:pt>
                <c:pt idx="69">
                  <c:v>207.5</c:v>
                </c:pt>
                <c:pt idx="70">
                  <c:v>210</c:v>
                </c:pt>
                <c:pt idx="71">
                  <c:v>210</c:v>
                </c:pt>
                <c:pt idx="72">
                  <c:v>215</c:v>
                </c:pt>
                <c:pt idx="73">
                  <c:v>215</c:v>
                </c:pt>
                <c:pt idx="74">
                  <c:v>212.5</c:v>
                </c:pt>
                <c:pt idx="75">
                  <c:v>211.5</c:v>
                </c:pt>
                <c:pt idx="76">
                  <c:v>211.5</c:v>
                </c:pt>
                <c:pt idx="77">
                  <c:v>202.5</c:v>
                </c:pt>
                <c:pt idx="78">
                  <c:v>202.5</c:v>
                </c:pt>
                <c:pt idx="79">
                  <c:v>185</c:v>
                </c:pt>
                <c:pt idx="80">
                  <c:v>185</c:v>
                </c:pt>
                <c:pt idx="81">
                  <c:v>190.5</c:v>
                </c:pt>
                <c:pt idx="82">
                  <c:v>191.5</c:v>
                </c:pt>
                <c:pt idx="83">
                  <c:v>197</c:v>
                </c:pt>
                <c:pt idx="84">
                  <c:v>197</c:v>
                </c:pt>
                <c:pt idx="85">
                  <c:v>202.5</c:v>
                </c:pt>
                <c:pt idx="86">
                  <c:v>202.5</c:v>
                </c:pt>
                <c:pt idx="87">
                  <c:v>195</c:v>
                </c:pt>
                <c:pt idx="88">
                  <c:v>195</c:v>
                </c:pt>
                <c:pt idx="89">
                  <c:v>192.5</c:v>
                </c:pt>
                <c:pt idx="90">
                  <c:v>190</c:v>
                </c:pt>
                <c:pt idx="91">
                  <c:v>190</c:v>
                </c:pt>
                <c:pt idx="92">
                  <c:v>190</c:v>
                </c:pt>
                <c:pt idx="93">
                  <c:v>213.5</c:v>
                </c:pt>
                <c:pt idx="94">
                  <c:v>213.5</c:v>
                </c:pt>
                <c:pt idx="95">
                  <c:v>213.5</c:v>
                </c:pt>
                <c:pt idx="96">
                  <c:v>213.5</c:v>
                </c:pt>
                <c:pt idx="97">
                  <c:v>211</c:v>
                </c:pt>
                <c:pt idx="98">
                  <c:v>205</c:v>
                </c:pt>
                <c:pt idx="99">
                  <c:v>205</c:v>
                </c:pt>
                <c:pt idx="100">
                  <c:v>205</c:v>
                </c:pt>
                <c:pt idx="101">
                  <c:v>205</c:v>
                </c:pt>
                <c:pt idx="102">
                  <c:v>190</c:v>
                </c:pt>
                <c:pt idx="103">
                  <c:v>192.5</c:v>
                </c:pt>
                <c:pt idx="104">
                  <c:v>190</c:v>
                </c:pt>
                <c:pt idx="105">
                  <c:v>190</c:v>
                </c:pt>
                <c:pt idx="106">
                  <c:v>182.5</c:v>
                </c:pt>
                <c:pt idx="107">
                  <c:v>179</c:v>
                </c:pt>
                <c:pt idx="108">
                  <c:v>182.5</c:v>
                </c:pt>
                <c:pt idx="109">
                  <c:v>182.5</c:v>
                </c:pt>
                <c:pt idx="110">
                  <c:v>182.5</c:v>
                </c:pt>
                <c:pt idx="111">
                  <c:v>177.5</c:v>
                </c:pt>
                <c:pt idx="112">
                  <c:v>172.5</c:v>
                </c:pt>
                <c:pt idx="113">
                  <c:v>172.5</c:v>
                </c:pt>
                <c:pt idx="114">
                  <c:v>172.5</c:v>
                </c:pt>
                <c:pt idx="115">
                  <c:v>172.5</c:v>
                </c:pt>
                <c:pt idx="116">
                  <c:v>172.5</c:v>
                </c:pt>
                <c:pt idx="117">
                  <c:v>166</c:v>
                </c:pt>
                <c:pt idx="118">
                  <c:v>162.5</c:v>
                </c:pt>
                <c:pt idx="119">
                  <c:v>152.5</c:v>
                </c:pt>
                <c:pt idx="120">
                  <c:v>155</c:v>
                </c:pt>
                <c:pt idx="121">
                  <c:v>147.5</c:v>
                </c:pt>
                <c:pt idx="122">
                  <c:v>147.5</c:v>
                </c:pt>
                <c:pt idx="123">
                  <c:v>147.5</c:v>
                </c:pt>
                <c:pt idx="124">
                  <c:v>140.5</c:v>
                </c:pt>
                <c:pt idx="125">
                  <c:v>139.5</c:v>
                </c:pt>
                <c:pt idx="126">
                  <c:v>139.5</c:v>
                </c:pt>
                <c:pt idx="127">
                  <c:v>139</c:v>
                </c:pt>
                <c:pt idx="128">
                  <c:v>134.5</c:v>
                </c:pt>
                <c:pt idx="129">
                  <c:v>134.5</c:v>
                </c:pt>
                <c:pt idx="130">
                  <c:v>134.5</c:v>
                </c:pt>
                <c:pt idx="131">
                  <c:v>134.5</c:v>
                </c:pt>
                <c:pt idx="132">
                  <c:v>133.5</c:v>
                </c:pt>
                <c:pt idx="133">
                  <c:v>137.5</c:v>
                </c:pt>
                <c:pt idx="134">
                  <c:v>144</c:v>
                </c:pt>
                <c:pt idx="135">
                  <c:v>142.5</c:v>
                </c:pt>
                <c:pt idx="136">
                  <c:v>145.5</c:v>
                </c:pt>
                <c:pt idx="137">
                  <c:v>145.5</c:v>
                </c:pt>
                <c:pt idx="138">
                  <c:v>152</c:v>
                </c:pt>
                <c:pt idx="139">
                  <c:v>152.5</c:v>
                </c:pt>
                <c:pt idx="140">
                  <c:v>155</c:v>
                </c:pt>
                <c:pt idx="141">
                  <c:v>155</c:v>
                </c:pt>
                <c:pt idx="142">
                  <c:v>155</c:v>
                </c:pt>
                <c:pt idx="143">
                  <c:v>155</c:v>
                </c:pt>
                <c:pt idx="144">
                  <c:v>175.5</c:v>
                </c:pt>
                <c:pt idx="145">
                  <c:v>175.5</c:v>
                </c:pt>
                <c:pt idx="146">
                  <c:v>187.5</c:v>
                </c:pt>
                <c:pt idx="147">
                  <c:v>187.5</c:v>
                </c:pt>
                <c:pt idx="148">
                  <c:v>187.5</c:v>
                </c:pt>
                <c:pt idx="149">
                  <c:v>177.5</c:v>
                </c:pt>
                <c:pt idx="150">
                  <c:v>180.5</c:v>
                </c:pt>
                <c:pt idx="151">
                  <c:v>180.5</c:v>
                </c:pt>
                <c:pt idx="152">
                  <c:v>182.5</c:v>
                </c:pt>
                <c:pt idx="153">
                  <c:v>196.5</c:v>
                </c:pt>
                <c:pt idx="154">
                  <c:v>196.5</c:v>
                </c:pt>
                <c:pt idx="155">
                  <c:v>199</c:v>
                </c:pt>
                <c:pt idx="156">
                  <c:v>199</c:v>
                </c:pt>
                <c:pt idx="157">
                  <c:v>202.5</c:v>
                </c:pt>
                <c:pt idx="158">
                  <c:v>202.5</c:v>
                </c:pt>
                <c:pt idx="159">
                  <c:v>197.5</c:v>
                </c:pt>
                <c:pt idx="160">
                  <c:v>195.5</c:v>
                </c:pt>
                <c:pt idx="161">
                  <c:v>202.5</c:v>
                </c:pt>
                <c:pt idx="162">
                  <c:v>197.5</c:v>
                </c:pt>
                <c:pt idx="163">
                  <c:v>197.5</c:v>
                </c:pt>
                <c:pt idx="164">
                  <c:v>195</c:v>
                </c:pt>
                <c:pt idx="165">
                  <c:v>177.5</c:v>
                </c:pt>
                <c:pt idx="166">
                  <c:v>177.5</c:v>
                </c:pt>
                <c:pt idx="167">
                  <c:v>167.5</c:v>
                </c:pt>
                <c:pt idx="168">
                  <c:v>167.5</c:v>
                </c:pt>
                <c:pt idx="169">
                  <c:v>162.5</c:v>
                </c:pt>
                <c:pt idx="170">
                  <c:v>161.5</c:v>
                </c:pt>
                <c:pt idx="171">
                  <c:v>157.5</c:v>
                </c:pt>
                <c:pt idx="172">
                  <c:v>157.5</c:v>
                </c:pt>
                <c:pt idx="173">
                  <c:v>157.5</c:v>
                </c:pt>
                <c:pt idx="174">
                  <c:v>157.5</c:v>
                </c:pt>
                <c:pt idx="175">
                  <c:v>157.5</c:v>
                </c:pt>
                <c:pt idx="176">
                  <c:v>157.5</c:v>
                </c:pt>
                <c:pt idx="177">
                  <c:v>157.5</c:v>
                </c:pt>
                <c:pt idx="178">
                  <c:v>160.5</c:v>
                </c:pt>
                <c:pt idx="179">
                  <c:v>162.5</c:v>
                </c:pt>
                <c:pt idx="180">
                  <c:v>166.5</c:v>
                </c:pt>
                <c:pt idx="181">
                  <c:v>167.5</c:v>
                </c:pt>
                <c:pt idx="182">
                  <c:v>169</c:v>
                </c:pt>
                <c:pt idx="183">
                  <c:v>169</c:v>
                </c:pt>
                <c:pt idx="184">
                  <c:v>173.5</c:v>
                </c:pt>
                <c:pt idx="185">
                  <c:v>182.5</c:v>
                </c:pt>
                <c:pt idx="186">
                  <c:v>187.5</c:v>
                </c:pt>
                <c:pt idx="187">
                  <c:v>180</c:v>
                </c:pt>
                <c:pt idx="188">
                  <c:v>200</c:v>
                </c:pt>
                <c:pt idx="189">
                  <c:v>228.5</c:v>
                </c:pt>
                <c:pt idx="190">
                  <c:v>228.5</c:v>
                </c:pt>
                <c:pt idx="191">
                  <c:v>231</c:v>
                </c:pt>
                <c:pt idx="192">
                  <c:v>217.5</c:v>
                </c:pt>
                <c:pt idx="193">
                  <c:v>222.5</c:v>
                </c:pt>
                <c:pt idx="194">
                  <c:v>220</c:v>
                </c:pt>
                <c:pt idx="195">
                  <c:v>220</c:v>
                </c:pt>
                <c:pt idx="196">
                  <c:v>216.5</c:v>
                </c:pt>
                <c:pt idx="197">
                  <c:v>212.5</c:v>
                </c:pt>
                <c:pt idx="198">
                  <c:v>207.5</c:v>
                </c:pt>
                <c:pt idx="199">
                  <c:v>200</c:v>
                </c:pt>
                <c:pt idx="200">
                  <c:v>202.5</c:v>
                </c:pt>
                <c:pt idx="201">
                  <c:v>202.5</c:v>
                </c:pt>
                <c:pt idx="202">
                  <c:v>197.5</c:v>
                </c:pt>
                <c:pt idx="203">
                  <c:v>197.5</c:v>
                </c:pt>
                <c:pt idx="204">
                  <c:v>197.5</c:v>
                </c:pt>
                <c:pt idx="205">
                  <c:v>197.5</c:v>
                </c:pt>
                <c:pt idx="206">
                  <c:v>197.5</c:v>
                </c:pt>
                <c:pt idx="207">
                  <c:v>187.5</c:v>
                </c:pt>
                <c:pt idx="208">
                  <c:v>187.5</c:v>
                </c:pt>
                <c:pt idx="209">
                  <c:v>187.5</c:v>
                </c:pt>
                <c:pt idx="210">
                  <c:v>187.5</c:v>
                </c:pt>
                <c:pt idx="211">
                  <c:v>187.5</c:v>
                </c:pt>
                <c:pt idx="212">
                  <c:v>187.5</c:v>
                </c:pt>
                <c:pt idx="213">
                  <c:v>185</c:v>
                </c:pt>
                <c:pt idx="214">
                  <c:v>185</c:v>
                </c:pt>
                <c:pt idx="215">
                  <c:v>182.5</c:v>
                </c:pt>
                <c:pt idx="216">
                  <c:v>172.5</c:v>
                </c:pt>
                <c:pt idx="217">
                  <c:v>170.5</c:v>
                </c:pt>
                <c:pt idx="218">
                  <c:v>170.5</c:v>
                </c:pt>
                <c:pt idx="219">
                  <c:v>170.5</c:v>
                </c:pt>
                <c:pt idx="220">
                  <c:v>162.5</c:v>
                </c:pt>
                <c:pt idx="221">
                  <c:v>160.5</c:v>
                </c:pt>
                <c:pt idx="222">
                  <c:v>158.5</c:v>
                </c:pt>
                <c:pt idx="223">
                  <c:v>158.5</c:v>
                </c:pt>
                <c:pt idx="224">
                  <c:v>154.5</c:v>
                </c:pt>
                <c:pt idx="225">
                  <c:v>152.5</c:v>
                </c:pt>
                <c:pt idx="226">
                  <c:v>152.5</c:v>
                </c:pt>
                <c:pt idx="227">
                  <c:v>157.5</c:v>
                </c:pt>
                <c:pt idx="228">
                  <c:v>162.5</c:v>
                </c:pt>
                <c:pt idx="229">
                  <c:v>183.5</c:v>
                </c:pt>
                <c:pt idx="230">
                  <c:v>187.5</c:v>
                </c:pt>
                <c:pt idx="231">
                  <c:v>197.5</c:v>
                </c:pt>
                <c:pt idx="232">
                  <c:v>197.5</c:v>
                </c:pt>
                <c:pt idx="233">
                  <c:v>202.5</c:v>
                </c:pt>
                <c:pt idx="234">
                  <c:v>202.5</c:v>
                </c:pt>
                <c:pt idx="235">
                  <c:v>204.5</c:v>
                </c:pt>
                <c:pt idx="236">
                  <c:v>204.5</c:v>
                </c:pt>
                <c:pt idx="237">
                  <c:v>212.5</c:v>
                </c:pt>
                <c:pt idx="238">
                  <c:v>212.5</c:v>
                </c:pt>
                <c:pt idx="239">
                  <c:v>212.5</c:v>
                </c:pt>
                <c:pt idx="240">
                  <c:v>212.5</c:v>
                </c:pt>
                <c:pt idx="241">
                  <c:v>207.5</c:v>
                </c:pt>
                <c:pt idx="242">
                  <c:v>202.5</c:v>
                </c:pt>
                <c:pt idx="243">
                  <c:v>197.5</c:v>
                </c:pt>
                <c:pt idx="244">
                  <c:v>195.5</c:v>
                </c:pt>
                <c:pt idx="245">
                  <c:v>190.5</c:v>
                </c:pt>
                <c:pt idx="246">
                  <c:v>190.5</c:v>
                </c:pt>
                <c:pt idx="247">
                  <c:v>190.5</c:v>
                </c:pt>
                <c:pt idx="248">
                  <c:v>190.5</c:v>
                </c:pt>
                <c:pt idx="249">
                  <c:v>190.5</c:v>
                </c:pt>
                <c:pt idx="250">
                  <c:v>190.5</c:v>
                </c:pt>
                <c:pt idx="251">
                  <c:v>182.5</c:v>
                </c:pt>
                <c:pt idx="252">
                  <c:v>182.5</c:v>
                </c:pt>
                <c:pt idx="253">
                  <c:v>180.5</c:v>
                </c:pt>
                <c:pt idx="254">
                  <c:v>170.5</c:v>
                </c:pt>
                <c:pt idx="255">
                  <c:v>170.5</c:v>
                </c:pt>
                <c:pt idx="256">
                  <c:v>170.5</c:v>
                </c:pt>
                <c:pt idx="257">
                  <c:v>170.5</c:v>
                </c:pt>
                <c:pt idx="258">
                  <c:v>172.5</c:v>
                </c:pt>
                <c:pt idx="259">
                  <c:v>172.5</c:v>
                </c:pt>
                <c:pt idx="260">
                  <c:v>169</c:v>
                </c:pt>
                <c:pt idx="261">
                  <c:v>169</c:v>
                </c:pt>
                <c:pt idx="262">
                  <c:v>175</c:v>
                </c:pt>
                <c:pt idx="263">
                  <c:v>177</c:v>
                </c:pt>
                <c:pt idx="264">
                  <c:v>178.5</c:v>
                </c:pt>
                <c:pt idx="265">
                  <c:v>177.5</c:v>
                </c:pt>
                <c:pt idx="266">
                  <c:v>177.5</c:v>
                </c:pt>
                <c:pt idx="267">
                  <c:v>177.5</c:v>
                </c:pt>
                <c:pt idx="268">
                  <c:v>177.5</c:v>
                </c:pt>
                <c:pt idx="269">
                  <c:v>177.5</c:v>
                </c:pt>
                <c:pt idx="270">
                  <c:v>177.5</c:v>
                </c:pt>
                <c:pt idx="271">
                  <c:v>177.5</c:v>
                </c:pt>
                <c:pt idx="272">
                  <c:v>177.5</c:v>
                </c:pt>
                <c:pt idx="273">
                  <c:v>177.5</c:v>
                </c:pt>
                <c:pt idx="274">
                  <c:v>182.5</c:v>
                </c:pt>
                <c:pt idx="275">
                  <c:v>190</c:v>
                </c:pt>
                <c:pt idx="276">
                  <c:v>195</c:v>
                </c:pt>
                <c:pt idx="277">
                  <c:v>197.5</c:v>
                </c:pt>
                <c:pt idx="278">
                  <c:v>202.5</c:v>
                </c:pt>
                <c:pt idx="279">
                  <c:v>202.5</c:v>
                </c:pt>
                <c:pt idx="280">
                  <c:v>202.5</c:v>
                </c:pt>
                <c:pt idx="281">
                  <c:v>202.5</c:v>
                </c:pt>
                <c:pt idx="282">
                  <c:v>207.5</c:v>
                </c:pt>
                <c:pt idx="283">
                  <c:v>207.5</c:v>
                </c:pt>
                <c:pt idx="284">
                  <c:v>207.5</c:v>
                </c:pt>
                <c:pt idx="285">
                  <c:v>207.5</c:v>
                </c:pt>
                <c:pt idx="286">
                  <c:v>200</c:v>
                </c:pt>
                <c:pt idx="287">
                  <c:v>191.5</c:v>
                </c:pt>
                <c:pt idx="288">
                  <c:v>190</c:v>
                </c:pt>
                <c:pt idx="289">
                  <c:v>185</c:v>
                </c:pt>
                <c:pt idx="290">
                  <c:v>182.5</c:v>
                </c:pt>
                <c:pt idx="291">
                  <c:v>182.5</c:v>
                </c:pt>
                <c:pt idx="292">
                  <c:v>175</c:v>
                </c:pt>
                <c:pt idx="293">
                  <c:v>172.5</c:v>
                </c:pt>
                <c:pt idx="294">
                  <c:v>165.5</c:v>
                </c:pt>
                <c:pt idx="295">
                  <c:v>165.5</c:v>
                </c:pt>
                <c:pt idx="296">
                  <c:v>167.5</c:v>
                </c:pt>
                <c:pt idx="297">
                  <c:v>167.5</c:v>
                </c:pt>
                <c:pt idx="298">
                  <c:v>167.5</c:v>
                </c:pt>
                <c:pt idx="299">
                  <c:v>167.5</c:v>
                </c:pt>
                <c:pt idx="300">
                  <c:v>172.5</c:v>
                </c:pt>
                <c:pt idx="301">
                  <c:v>172.5</c:v>
                </c:pt>
                <c:pt idx="302">
                  <c:v>177.5</c:v>
                </c:pt>
                <c:pt idx="303">
                  <c:v>182.5</c:v>
                </c:pt>
                <c:pt idx="304">
                  <c:v>182.5</c:v>
                </c:pt>
                <c:pt idx="305">
                  <c:v>177.5</c:v>
                </c:pt>
                <c:pt idx="306">
                  <c:v>177.5</c:v>
                </c:pt>
                <c:pt idx="307">
                  <c:v>177.5</c:v>
                </c:pt>
                <c:pt idx="308">
                  <c:v>177.5</c:v>
                </c:pt>
                <c:pt idx="309">
                  <c:v>172.5</c:v>
                </c:pt>
                <c:pt idx="310">
                  <c:v>172.5</c:v>
                </c:pt>
                <c:pt idx="311">
                  <c:v>177.5</c:v>
                </c:pt>
                <c:pt idx="312">
                  <c:v>177.5</c:v>
                </c:pt>
                <c:pt idx="313">
                  <c:v>182.5</c:v>
                </c:pt>
                <c:pt idx="314">
                  <c:v>182.5</c:v>
                </c:pt>
                <c:pt idx="315">
                  <c:v>182.5</c:v>
                </c:pt>
                <c:pt idx="316">
                  <c:v>182.5</c:v>
                </c:pt>
                <c:pt idx="317">
                  <c:v>182.5</c:v>
                </c:pt>
                <c:pt idx="318">
                  <c:v>182.5</c:v>
                </c:pt>
                <c:pt idx="319">
                  <c:v>185</c:v>
                </c:pt>
                <c:pt idx="320">
                  <c:v>185</c:v>
                </c:pt>
                <c:pt idx="321">
                  <c:v>182.5</c:v>
                </c:pt>
                <c:pt idx="322">
                  <c:v>182.5</c:v>
                </c:pt>
                <c:pt idx="323">
                  <c:v>172.5</c:v>
                </c:pt>
                <c:pt idx="324">
                  <c:v>167.5</c:v>
                </c:pt>
                <c:pt idx="325">
                  <c:v>162.5</c:v>
                </c:pt>
                <c:pt idx="326">
                  <c:v>154.5</c:v>
                </c:pt>
                <c:pt idx="327">
                  <c:v>152.5</c:v>
                </c:pt>
                <c:pt idx="328">
                  <c:v>145</c:v>
                </c:pt>
                <c:pt idx="329">
                  <c:v>137.5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C6-42AE-B370-5C97966DE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3153423"/>
        <c:axId val="1883144271"/>
      </c:lineChart>
      <c:catAx>
        <c:axId val="1883153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83144271"/>
        <c:crosses val="autoZero"/>
        <c:auto val="1"/>
        <c:lblAlgn val="ctr"/>
        <c:lblOffset val="100"/>
        <c:noMultiLvlLbl val="0"/>
      </c:catAx>
      <c:valAx>
        <c:axId val="1883144271"/>
        <c:scaling>
          <c:orientation val="minMax"/>
          <c:max val="450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83153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0" i="0" baseline="0" dirty="0" smtClean="0">
                <a:effectLst/>
              </a:rPr>
              <a:t>ІМПОРТ АМІАЧНОЇ СЕЛІТРИ ТА ЗАПРОПОНОВАНІ КВОТИ НА ІМПОРТ</a:t>
            </a:r>
            <a:endParaRPr lang="uk-UA" dirty="0">
              <a:effectLst/>
            </a:endParaRPr>
          </a:p>
        </c:rich>
      </c:tx>
      <c:layout>
        <c:manualLayout>
          <c:xMode val="edge"/>
          <c:yMode val="edge"/>
          <c:x val="1.6827617369852806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04-4155-9D7D-0659EBC4D50B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04-4155-9D7D-0659EBC4D50B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04-4155-9D7D-0659EBC4D50B}"/>
              </c:ext>
            </c:extLst>
          </c:dPt>
          <c:cat>
            <c:strRef>
              <c:f>'азот 3'!$V$45:$AA$45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1ий рік</c:v>
                </c:pt>
                <c:pt idx="4">
                  <c:v>2ий рік</c:v>
                </c:pt>
                <c:pt idx="5">
                  <c:v>3ий рік</c:v>
                </c:pt>
              </c:strCache>
            </c:strRef>
          </c:cat>
          <c:val>
            <c:numRef>
              <c:f>'азот 3'!$V$46:$AA$46</c:f>
              <c:numCache>
                <c:formatCode>#,##0.0</c:formatCode>
                <c:ptCount val="6"/>
                <c:pt idx="0">
                  <c:v>1158.9000000000001</c:v>
                </c:pt>
                <c:pt idx="1">
                  <c:v>682.3</c:v>
                </c:pt>
                <c:pt idx="2">
                  <c:v>709.1</c:v>
                </c:pt>
                <c:pt idx="3">
                  <c:v>357.2</c:v>
                </c:pt>
                <c:pt idx="4">
                  <c:v>364.3</c:v>
                </c:pt>
                <c:pt idx="5">
                  <c:v>371.6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04-4155-9D7D-0659EBC4D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7333263"/>
        <c:axId val="1774713903"/>
      </c:barChart>
      <c:catAx>
        <c:axId val="186733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774713903"/>
        <c:crosses val="autoZero"/>
        <c:auto val="1"/>
        <c:lblAlgn val="ctr"/>
        <c:lblOffset val="100"/>
        <c:noMultiLvlLbl val="0"/>
      </c:catAx>
      <c:valAx>
        <c:axId val="1774713903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67333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/>
              <a:t>АЗОТНІ ДОБРИВА: КАРБАМІД</a:t>
            </a:r>
            <a:endParaRPr lang="en-US"/>
          </a:p>
        </c:rich>
      </c:tx>
      <c:layout>
        <c:manualLayout>
          <c:xMode val="edge"/>
          <c:yMode val="edge"/>
          <c:x val="1.3454522139753865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0099403724204889"/>
          <c:y val="9.6109384711000626E-2"/>
          <c:w val="0.83264550442245511"/>
          <c:h val="0.780775717573675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'азот 3'!$A$3</c:f>
              <c:strCache>
                <c:ptCount val="1"/>
                <c:pt idx="0">
                  <c:v>Виробництво, тис.т.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'азот 3'!$B$2:$Q$2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'азот 3'!$B$3:$Q$3</c:f>
              <c:numCache>
                <c:formatCode>General</c:formatCode>
                <c:ptCount val="16"/>
                <c:pt idx="0">
                  <c:v>3232.4</c:v>
                </c:pt>
                <c:pt idx="1">
                  <c:v>3490.2</c:v>
                </c:pt>
                <c:pt idx="2">
                  <c:v>3482.4</c:v>
                </c:pt>
                <c:pt idx="3">
                  <c:v>3866</c:v>
                </c:pt>
                <c:pt idx="4">
                  <c:v>3742</c:v>
                </c:pt>
                <c:pt idx="5">
                  <c:v>3171</c:v>
                </c:pt>
                <c:pt idx="6">
                  <c:v>3005</c:v>
                </c:pt>
                <c:pt idx="7">
                  <c:v>3961</c:v>
                </c:pt>
                <c:pt idx="8">
                  <c:v>3888</c:v>
                </c:pt>
                <c:pt idx="9">
                  <c:v>2928.7</c:v>
                </c:pt>
                <c:pt idx="10">
                  <c:v>2153</c:v>
                </c:pt>
                <c:pt idx="11" formatCode="#,##0.0">
                  <c:v>2105.6</c:v>
                </c:pt>
                <c:pt idx="12" formatCode="#,##0.0">
                  <c:v>2153.1</c:v>
                </c:pt>
                <c:pt idx="13" formatCode="#,##0.0">
                  <c:v>1241.9000000000001</c:v>
                </c:pt>
                <c:pt idx="14" formatCode="#,##0.0">
                  <c:v>933.6</c:v>
                </c:pt>
                <c:pt idx="15" formatCode="#,##0.0">
                  <c:v>1796.1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C-445E-9462-0A630B0D0D56}"/>
            </c:ext>
          </c:extLst>
        </c:ser>
        <c:ser>
          <c:idx val="1"/>
          <c:order val="1"/>
          <c:tx>
            <c:strRef>
              <c:f>'азот 3'!$A$4</c:f>
              <c:strCache>
                <c:ptCount val="1"/>
                <c:pt idx="0">
                  <c:v>Імпорт, тис.т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'азот 3'!$B$2:$Q$2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'азот 3'!$B$4:$Q$4</c:f>
              <c:numCache>
                <c:formatCode>General</c:formatCode>
                <c:ptCount val="16"/>
                <c:pt idx="0">
                  <c:v>1.9930000000000001</c:v>
                </c:pt>
                <c:pt idx="1">
                  <c:v>0.13162000000000001</c:v>
                </c:pt>
                <c:pt idx="2">
                  <c:v>2.0935100000000002</c:v>
                </c:pt>
                <c:pt idx="3">
                  <c:v>0.33062999999999998</c:v>
                </c:pt>
                <c:pt idx="4">
                  <c:v>3.4046500000000002</c:v>
                </c:pt>
                <c:pt idx="5">
                  <c:v>15.062569999999999</c:v>
                </c:pt>
                <c:pt idx="6">
                  <c:v>56.101769999999995</c:v>
                </c:pt>
                <c:pt idx="7">
                  <c:v>142.65592000000001</c:v>
                </c:pt>
                <c:pt idx="8">
                  <c:v>158.00185000000002</c:v>
                </c:pt>
                <c:pt idx="9">
                  <c:v>233.77819</c:v>
                </c:pt>
                <c:pt idx="10">
                  <c:v>147.70522</c:v>
                </c:pt>
                <c:pt idx="11" formatCode="#,##0.0">
                  <c:v>210.8</c:v>
                </c:pt>
                <c:pt idx="12" formatCode="#,##0.0">
                  <c:v>336.5</c:v>
                </c:pt>
                <c:pt idx="13" formatCode="#,##0.0">
                  <c:v>432</c:v>
                </c:pt>
                <c:pt idx="14" formatCode="#,##0.0">
                  <c:v>233.7</c:v>
                </c:pt>
                <c:pt idx="15" formatCode="#,##0.0">
                  <c:v>205.7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C-445E-9462-0A630B0D0D56}"/>
            </c:ext>
          </c:extLst>
        </c:ser>
        <c:ser>
          <c:idx val="2"/>
          <c:order val="2"/>
          <c:tx>
            <c:strRef>
              <c:f>'азот 3'!$A$5</c:f>
              <c:strCache>
                <c:ptCount val="1"/>
                <c:pt idx="0">
                  <c:v>Експорт, тис.т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'азот 3'!$B$5:$Q$5</c:f>
              <c:numCache>
                <c:formatCode>General</c:formatCode>
                <c:ptCount val="16"/>
                <c:pt idx="0">
                  <c:v>-3074.96641</c:v>
                </c:pt>
                <c:pt idx="1">
                  <c:v>-3229.7439599999998</c:v>
                </c:pt>
                <c:pt idx="2">
                  <c:v>-3435.6382999999996</c:v>
                </c:pt>
                <c:pt idx="3">
                  <c:v>-3570.5270299999997</c:v>
                </c:pt>
                <c:pt idx="4">
                  <c:v>-3560.6790699999997</c:v>
                </c:pt>
                <c:pt idx="5">
                  <c:v>-2947.3831399999999</c:v>
                </c:pt>
                <c:pt idx="6">
                  <c:v>-2604.65634</c:v>
                </c:pt>
                <c:pt idx="7">
                  <c:v>-3569.7692900000002</c:v>
                </c:pt>
                <c:pt idx="8">
                  <c:v>-3550.9640299999996</c:v>
                </c:pt>
                <c:pt idx="9">
                  <c:v>-2569.6109200000001</c:v>
                </c:pt>
                <c:pt idx="10">
                  <c:v>-1647.09465</c:v>
                </c:pt>
                <c:pt idx="11">
                  <c:v>-1510.4</c:v>
                </c:pt>
                <c:pt idx="12">
                  <c:v>-1407.4</c:v>
                </c:pt>
                <c:pt idx="13">
                  <c:v>-422.6</c:v>
                </c:pt>
                <c:pt idx="14">
                  <c:v>-383.9</c:v>
                </c:pt>
                <c:pt idx="15">
                  <c:v>-894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FC-445E-9462-0A630B0D0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1834568207"/>
        <c:axId val="1834567375"/>
      </c:barChart>
      <c:barChart>
        <c:barDir val="col"/>
        <c:grouping val="clustered"/>
        <c:varyColors val="0"/>
        <c:ser>
          <c:idx val="3"/>
          <c:order val="3"/>
          <c:tx>
            <c:strRef>
              <c:f>'азот 3'!$A$7</c:f>
              <c:strCache>
                <c:ptCount val="1"/>
                <c:pt idx="0">
                  <c:v>Споживання, тис.т.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'азот 3'!$B$7:$Q$7</c:f>
              <c:numCache>
                <c:formatCode>General</c:formatCode>
                <c:ptCount val="16"/>
                <c:pt idx="0">
                  <c:v>159.42659000000003</c:v>
                </c:pt>
                <c:pt idx="1">
                  <c:v>260.58766000000014</c:v>
                </c:pt>
                <c:pt idx="2">
                  <c:v>48.855210000000625</c:v>
                </c:pt>
                <c:pt idx="3">
                  <c:v>295.80360000000019</c:v>
                </c:pt>
                <c:pt idx="4">
                  <c:v>184.72558000000026</c:v>
                </c:pt>
                <c:pt idx="5">
                  <c:v>238.67943000000014</c:v>
                </c:pt>
                <c:pt idx="6">
                  <c:v>456.44543000000021</c:v>
                </c:pt>
                <c:pt idx="7">
                  <c:v>533.88662999999997</c:v>
                </c:pt>
                <c:pt idx="8">
                  <c:v>495.03782000000047</c:v>
                </c:pt>
                <c:pt idx="9">
                  <c:v>592.86726999999973</c:v>
                </c:pt>
                <c:pt idx="10">
                  <c:v>653.61056999999983</c:v>
                </c:pt>
                <c:pt idx="11" formatCode="#,##0.0">
                  <c:v>796.8</c:v>
                </c:pt>
                <c:pt idx="12" formatCode="#,##0.0">
                  <c:v>940.8</c:v>
                </c:pt>
                <c:pt idx="13" formatCode="#,##0.0">
                  <c:v>1030.0999999999999</c:v>
                </c:pt>
                <c:pt idx="14" formatCode="#,##0.0">
                  <c:v>940</c:v>
                </c:pt>
                <c:pt idx="15" formatCode="#,##0.0">
                  <c:v>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FC-445E-9462-0A630B0D0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8"/>
        <c:overlap val="88"/>
        <c:axId val="1883141359"/>
        <c:axId val="1883156335"/>
      </c:barChart>
      <c:catAx>
        <c:axId val="1834568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34567375"/>
        <c:crosses val="autoZero"/>
        <c:auto val="1"/>
        <c:lblAlgn val="ctr"/>
        <c:lblOffset val="100"/>
        <c:noMultiLvlLbl val="0"/>
      </c:catAx>
      <c:valAx>
        <c:axId val="1834567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34568207"/>
        <c:crosses val="autoZero"/>
        <c:crossBetween val="between"/>
      </c:valAx>
      <c:valAx>
        <c:axId val="1883156335"/>
        <c:scaling>
          <c:orientation val="minMax"/>
          <c:max val="5000"/>
          <c:min val="-4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83141359"/>
        <c:crosses val="max"/>
        <c:crossBetween val="between"/>
      </c:valAx>
      <c:catAx>
        <c:axId val="1883141359"/>
        <c:scaling>
          <c:orientation val="minMax"/>
        </c:scaling>
        <c:delete val="1"/>
        <c:axPos val="b"/>
        <c:majorTickMark val="out"/>
        <c:minorTickMark val="none"/>
        <c:tickLblPos val="nextTo"/>
        <c:crossAx val="188315633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169369193333191E-2"/>
          <c:y val="0.9236238512983872"/>
          <c:w val="0.82227610652972372"/>
          <c:h val="5.42822607087103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uk-U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0" i="0" baseline="0" dirty="0" smtClean="0">
                <a:effectLst/>
              </a:rPr>
              <a:t>ЦІНИ НА КАРБАМІД ТА ВПЛИВ ЗАХИСНИХ ЗАХОДІВ</a:t>
            </a:r>
            <a:endParaRPr lang="uk-UA" dirty="0">
              <a:effectLst/>
            </a:endParaRPr>
          </a:p>
        </c:rich>
      </c:tx>
      <c:layout>
        <c:manualLayout>
          <c:xMode val="edge"/>
          <c:yMode val="edge"/>
          <c:x val="7.4679497943718641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'Carbamide-AN-UAN'!$B$5</c:f>
              <c:strCache>
                <c:ptCount val="1"/>
                <c:pt idx="0">
                  <c:v>Україна внутр.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'Carbamide-AN-UAN'!$A$6:$A$335</c:f>
              <c:strCache>
                <c:ptCount val="330"/>
                <c:pt idx="0">
                  <c:v>09.01.2014</c:v>
                </c:pt>
                <c:pt idx="1">
                  <c:v>16.01.2014</c:v>
                </c:pt>
                <c:pt idx="2">
                  <c:v>23.01.2014</c:v>
                </c:pt>
                <c:pt idx="3">
                  <c:v>30.01.2014</c:v>
                </c:pt>
                <c:pt idx="4">
                  <c:v>06.02.2014</c:v>
                </c:pt>
                <c:pt idx="5">
                  <c:v>13.02.2014</c:v>
                </c:pt>
                <c:pt idx="6">
                  <c:v>20.02.2014</c:v>
                </c:pt>
                <c:pt idx="7">
                  <c:v>27.02.2014</c:v>
                </c:pt>
                <c:pt idx="8">
                  <c:v>06.03.2014</c:v>
                </c:pt>
                <c:pt idx="9">
                  <c:v>13.03.2014</c:v>
                </c:pt>
                <c:pt idx="10">
                  <c:v>20.03.2014</c:v>
                </c:pt>
                <c:pt idx="11">
                  <c:v>27.03.2014</c:v>
                </c:pt>
                <c:pt idx="12">
                  <c:v>03.04.2014</c:v>
                </c:pt>
                <c:pt idx="13">
                  <c:v>10.04.2014</c:v>
                </c:pt>
                <c:pt idx="14">
                  <c:v>17.04.2014</c:v>
                </c:pt>
                <c:pt idx="15">
                  <c:v>24.04.2014</c:v>
                </c:pt>
                <c:pt idx="16">
                  <c:v>01.05.2014</c:v>
                </c:pt>
                <c:pt idx="17">
                  <c:v>08.05.2014</c:v>
                </c:pt>
                <c:pt idx="18">
                  <c:v>15.05.2014</c:v>
                </c:pt>
                <c:pt idx="19">
                  <c:v>22.05.2014</c:v>
                </c:pt>
                <c:pt idx="20">
                  <c:v>29.05.2014</c:v>
                </c:pt>
                <c:pt idx="21">
                  <c:v>05.06.2014</c:v>
                </c:pt>
                <c:pt idx="22">
                  <c:v>12.06.2014</c:v>
                </c:pt>
                <c:pt idx="23">
                  <c:v>19.06.2014</c:v>
                </c:pt>
                <c:pt idx="24">
                  <c:v>26.06.2014</c:v>
                </c:pt>
                <c:pt idx="25">
                  <c:v>03.07.2014</c:v>
                </c:pt>
                <c:pt idx="26">
                  <c:v>10.07.2014</c:v>
                </c:pt>
                <c:pt idx="27">
                  <c:v>17.07.2014</c:v>
                </c:pt>
                <c:pt idx="28">
                  <c:v>24.07.2014</c:v>
                </c:pt>
                <c:pt idx="29">
                  <c:v>31.07.2014</c:v>
                </c:pt>
                <c:pt idx="30">
                  <c:v>07.08.2014</c:v>
                </c:pt>
                <c:pt idx="31">
                  <c:v>14.08.2014</c:v>
                </c:pt>
                <c:pt idx="32">
                  <c:v>21.08.2014</c:v>
                </c:pt>
                <c:pt idx="33">
                  <c:v>28.08.2014</c:v>
                </c:pt>
                <c:pt idx="34">
                  <c:v>04.09.2014</c:v>
                </c:pt>
                <c:pt idx="35">
                  <c:v>11.09.2014</c:v>
                </c:pt>
                <c:pt idx="36">
                  <c:v>18.09.2014</c:v>
                </c:pt>
                <c:pt idx="37">
                  <c:v>25.09.2014</c:v>
                </c:pt>
                <c:pt idx="38">
                  <c:v>02.10.2014</c:v>
                </c:pt>
                <c:pt idx="39">
                  <c:v>09.10.2014</c:v>
                </c:pt>
                <c:pt idx="40">
                  <c:v>16.10.2014</c:v>
                </c:pt>
                <c:pt idx="41">
                  <c:v>23.10.2014</c:v>
                </c:pt>
                <c:pt idx="42">
                  <c:v>30.10.2014</c:v>
                </c:pt>
                <c:pt idx="43">
                  <c:v>06.11.2014</c:v>
                </c:pt>
                <c:pt idx="44">
                  <c:v>13.11.2014</c:v>
                </c:pt>
                <c:pt idx="45">
                  <c:v>20.11.2014</c:v>
                </c:pt>
                <c:pt idx="46">
                  <c:v>27.11.2014</c:v>
                </c:pt>
                <c:pt idx="47">
                  <c:v>04.12.2014</c:v>
                </c:pt>
                <c:pt idx="48">
                  <c:v>11.12.2014</c:v>
                </c:pt>
                <c:pt idx="49">
                  <c:v>18.12.2014</c:v>
                </c:pt>
                <c:pt idx="50">
                  <c:v>25.12.2014</c:v>
                </c:pt>
                <c:pt idx="51">
                  <c:v>08.01.2015</c:v>
                </c:pt>
                <c:pt idx="52">
                  <c:v>15.01.2015</c:v>
                </c:pt>
                <c:pt idx="53">
                  <c:v>22.01.2015</c:v>
                </c:pt>
                <c:pt idx="54">
                  <c:v>29.01.2015</c:v>
                </c:pt>
                <c:pt idx="55">
                  <c:v>05.02.2015</c:v>
                </c:pt>
                <c:pt idx="56">
                  <c:v>12.02.2015</c:v>
                </c:pt>
                <c:pt idx="57">
                  <c:v>19.02.2015</c:v>
                </c:pt>
                <c:pt idx="58">
                  <c:v>26.02.2015</c:v>
                </c:pt>
                <c:pt idx="59">
                  <c:v>05.03.2015</c:v>
                </c:pt>
                <c:pt idx="60">
                  <c:v>12.03.2015</c:v>
                </c:pt>
                <c:pt idx="61">
                  <c:v>19.03.2015</c:v>
                </c:pt>
                <c:pt idx="62">
                  <c:v>26.03.2015</c:v>
                </c:pt>
                <c:pt idx="63">
                  <c:v>02.04.2015</c:v>
                </c:pt>
                <c:pt idx="64">
                  <c:v>09.04.2015</c:v>
                </c:pt>
                <c:pt idx="65">
                  <c:v>16.04.2015</c:v>
                </c:pt>
                <c:pt idx="66">
                  <c:v>23.04.2015</c:v>
                </c:pt>
                <c:pt idx="67">
                  <c:v>30.04.2015</c:v>
                </c:pt>
                <c:pt idx="68">
                  <c:v>07.05.2015</c:v>
                </c:pt>
                <c:pt idx="69">
                  <c:v>14.05.2015</c:v>
                </c:pt>
                <c:pt idx="70">
                  <c:v>21.05.2015</c:v>
                </c:pt>
                <c:pt idx="71">
                  <c:v>28.05.2015</c:v>
                </c:pt>
                <c:pt idx="72">
                  <c:v>04.06.2015</c:v>
                </c:pt>
                <c:pt idx="73">
                  <c:v>11.06.2015</c:v>
                </c:pt>
                <c:pt idx="74">
                  <c:v>18.06.2015</c:v>
                </c:pt>
                <c:pt idx="75">
                  <c:v>25.06.2015</c:v>
                </c:pt>
                <c:pt idx="76">
                  <c:v>02.07.2015</c:v>
                </c:pt>
                <c:pt idx="77">
                  <c:v>09.07.2015</c:v>
                </c:pt>
                <c:pt idx="78">
                  <c:v>16.07.2015</c:v>
                </c:pt>
                <c:pt idx="79">
                  <c:v>23.07.2015</c:v>
                </c:pt>
                <c:pt idx="80">
                  <c:v>30.07.2015</c:v>
                </c:pt>
                <c:pt idx="81">
                  <c:v>06.08.2015</c:v>
                </c:pt>
                <c:pt idx="82">
                  <c:v>13.08.2015</c:v>
                </c:pt>
                <c:pt idx="83">
                  <c:v>20.08.2015</c:v>
                </c:pt>
                <c:pt idx="84">
                  <c:v>27.08.2015</c:v>
                </c:pt>
                <c:pt idx="85">
                  <c:v>03.09.2015</c:v>
                </c:pt>
                <c:pt idx="86">
                  <c:v>10.09.2015</c:v>
                </c:pt>
                <c:pt idx="87">
                  <c:v>17.09.2015</c:v>
                </c:pt>
                <c:pt idx="88">
                  <c:v>24.09.2015</c:v>
                </c:pt>
                <c:pt idx="89">
                  <c:v>01.10.2015</c:v>
                </c:pt>
                <c:pt idx="90">
                  <c:v>08.10.2015</c:v>
                </c:pt>
                <c:pt idx="91">
                  <c:v>15.10.2015</c:v>
                </c:pt>
                <c:pt idx="92">
                  <c:v>22.10.2015</c:v>
                </c:pt>
                <c:pt idx="93">
                  <c:v>29.10.2015</c:v>
                </c:pt>
                <c:pt idx="94">
                  <c:v>05.11.2015</c:v>
                </c:pt>
                <c:pt idx="95">
                  <c:v>12.11.2015</c:v>
                </c:pt>
                <c:pt idx="96">
                  <c:v>19.11.2015</c:v>
                </c:pt>
                <c:pt idx="97">
                  <c:v>26.11.2015</c:v>
                </c:pt>
                <c:pt idx="98">
                  <c:v>03.12.2015</c:v>
                </c:pt>
                <c:pt idx="99">
                  <c:v>10.12.2015</c:v>
                </c:pt>
                <c:pt idx="100">
                  <c:v>17.12.2015</c:v>
                </c:pt>
                <c:pt idx="101">
                  <c:v>24.12.2015</c:v>
                </c:pt>
                <c:pt idx="102">
                  <c:v>07.01.2016</c:v>
                </c:pt>
                <c:pt idx="103">
                  <c:v>14.01.2016</c:v>
                </c:pt>
                <c:pt idx="104">
                  <c:v>21.01.2016</c:v>
                </c:pt>
                <c:pt idx="105">
                  <c:v>28.01.2016</c:v>
                </c:pt>
                <c:pt idx="106">
                  <c:v>04.02.2016</c:v>
                </c:pt>
                <c:pt idx="107">
                  <c:v>11.02.2016</c:v>
                </c:pt>
                <c:pt idx="108">
                  <c:v>18.02.2016</c:v>
                </c:pt>
                <c:pt idx="109">
                  <c:v>25.02.2016</c:v>
                </c:pt>
                <c:pt idx="110">
                  <c:v>02.03.2016</c:v>
                </c:pt>
                <c:pt idx="111">
                  <c:v>09.03.2016</c:v>
                </c:pt>
                <c:pt idx="112">
                  <c:v>16.03.2016</c:v>
                </c:pt>
                <c:pt idx="113">
                  <c:v>23.03.2016</c:v>
                </c:pt>
                <c:pt idx="114">
                  <c:v>30.03.2016</c:v>
                </c:pt>
                <c:pt idx="115">
                  <c:v>07.04.2016</c:v>
                </c:pt>
                <c:pt idx="116">
                  <c:v>14.04.2016</c:v>
                </c:pt>
                <c:pt idx="117">
                  <c:v>21.04.2016</c:v>
                </c:pt>
                <c:pt idx="118">
                  <c:v>28.04.2016</c:v>
                </c:pt>
                <c:pt idx="119">
                  <c:v>06.05.2016</c:v>
                </c:pt>
                <c:pt idx="120">
                  <c:v>13.05.2016</c:v>
                </c:pt>
                <c:pt idx="121">
                  <c:v>20.05.2016</c:v>
                </c:pt>
                <c:pt idx="122">
                  <c:v>27.05.2016</c:v>
                </c:pt>
                <c:pt idx="123">
                  <c:v>02.06.2016</c:v>
                </c:pt>
                <c:pt idx="124">
                  <c:v>09.06.2016</c:v>
                </c:pt>
                <c:pt idx="125">
                  <c:v>16.06.2016</c:v>
                </c:pt>
                <c:pt idx="126">
                  <c:v>23.06.2016</c:v>
                </c:pt>
                <c:pt idx="127">
                  <c:v>30.06.2016</c:v>
                </c:pt>
                <c:pt idx="128">
                  <c:v>07.07.2016</c:v>
                </c:pt>
                <c:pt idx="129">
                  <c:v>14.07.2016</c:v>
                </c:pt>
                <c:pt idx="130">
                  <c:v>21.07.2016</c:v>
                </c:pt>
                <c:pt idx="131">
                  <c:v>28.07.2016</c:v>
                </c:pt>
                <c:pt idx="132">
                  <c:v>04.08.2016</c:v>
                </c:pt>
                <c:pt idx="133">
                  <c:v>11.08.2016</c:v>
                </c:pt>
                <c:pt idx="134">
                  <c:v>18.08.2016</c:v>
                </c:pt>
                <c:pt idx="135">
                  <c:v>25.08.2016</c:v>
                </c:pt>
                <c:pt idx="136">
                  <c:v>01.09.2016</c:v>
                </c:pt>
                <c:pt idx="137">
                  <c:v>08.09.2016</c:v>
                </c:pt>
                <c:pt idx="138">
                  <c:v>15.09.2016</c:v>
                </c:pt>
                <c:pt idx="139">
                  <c:v>22.09.2016</c:v>
                </c:pt>
                <c:pt idx="140">
                  <c:v>29.09.2016</c:v>
                </c:pt>
                <c:pt idx="141">
                  <c:v>06.10.2016</c:v>
                </c:pt>
                <c:pt idx="142">
                  <c:v>13.10.2016</c:v>
                </c:pt>
                <c:pt idx="143">
                  <c:v>20.10.2016</c:v>
                </c:pt>
                <c:pt idx="144">
                  <c:v>27.10.2016</c:v>
                </c:pt>
                <c:pt idx="145">
                  <c:v>03.11.2016</c:v>
                </c:pt>
                <c:pt idx="146">
                  <c:v>10.11.2016</c:v>
                </c:pt>
                <c:pt idx="147">
                  <c:v>17.11.2016</c:v>
                </c:pt>
                <c:pt idx="148">
                  <c:v>24.11.2016</c:v>
                </c:pt>
                <c:pt idx="149">
                  <c:v>01.12.2016</c:v>
                </c:pt>
                <c:pt idx="150">
                  <c:v>08.12.2016</c:v>
                </c:pt>
                <c:pt idx="151">
                  <c:v>15.12.2016</c:v>
                </c:pt>
                <c:pt idx="152">
                  <c:v>22.12.2016</c:v>
                </c:pt>
                <c:pt idx="153">
                  <c:v>12.01.2017</c:v>
                </c:pt>
                <c:pt idx="154">
                  <c:v>19.01.2017</c:v>
                </c:pt>
                <c:pt idx="155">
                  <c:v>26.01.2017</c:v>
                </c:pt>
                <c:pt idx="156">
                  <c:v>02.02.2017</c:v>
                </c:pt>
                <c:pt idx="157">
                  <c:v>09.02.2017</c:v>
                </c:pt>
                <c:pt idx="158">
                  <c:v>16.02.2017</c:v>
                </c:pt>
                <c:pt idx="159">
                  <c:v>23.02.2017</c:v>
                </c:pt>
                <c:pt idx="160">
                  <c:v>02.03.2017</c:v>
                </c:pt>
                <c:pt idx="161">
                  <c:v>09.03.2017</c:v>
                </c:pt>
                <c:pt idx="162">
                  <c:v>16.03.2017</c:v>
                </c:pt>
                <c:pt idx="163">
                  <c:v>23.03.2017</c:v>
                </c:pt>
                <c:pt idx="164">
                  <c:v>30.03.2017</c:v>
                </c:pt>
                <c:pt idx="165">
                  <c:v>06.04.2017</c:v>
                </c:pt>
                <c:pt idx="166">
                  <c:v>13.04.2017</c:v>
                </c:pt>
                <c:pt idx="167">
                  <c:v>20.04.2017</c:v>
                </c:pt>
                <c:pt idx="168">
                  <c:v>27.04.2017</c:v>
                </c:pt>
                <c:pt idx="169">
                  <c:v>04.05.2017</c:v>
                </c:pt>
                <c:pt idx="170">
                  <c:v>11.05.2017</c:v>
                </c:pt>
                <c:pt idx="171">
                  <c:v>18.05.2017</c:v>
                </c:pt>
                <c:pt idx="172">
                  <c:v>25.05.2017</c:v>
                </c:pt>
                <c:pt idx="173">
                  <c:v>01.06.2017</c:v>
                </c:pt>
                <c:pt idx="174">
                  <c:v>08.06.2017</c:v>
                </c:pt>
                <c:pt idx="175">
                  <c:v>15.06.2017</c:v>
                </c:pt>
                <c:pt idx="176">
                  <c:v>22.06.2017</c:v>
                </c:pt>
                <c:pt idx="177">
                  <c:v>29.06.2017</c:v>
                </c:pt>
                <c:pt idx="178">
                  <c:v>06.07.2017</c:v>
                </c:pt>
                <c:pt idx="179">
                  <c:v>13.07.2017</c:v>
                </c:pt>
                <c:pt idx="180">
                  <c:v>20.07.2017</c:v>
                </c:pt>
                <c:pt idx="181">
                  <c:v>27.07.2017</c:v>
                </c:pt>
                <c:pt idx="182">
                  <c:v>03.08.2017</c:v>
                </c:pt>
                <c:pt idx="183">
                  <c:v>10.08.2017</c:v>
                </c:pt>
                <c:pt idx="184">
                  <c:v>17.08.2017</c:v>
                </c:pt>
                <c:pt idx="185">
                  <c:v>24.08.2017</c:v>
                </c:pt>
                <c:pt idx="186">
                  <c:v>31.08.2017</c:v>
                </c:pt>
                <c:pt idx="187">
                  <c:v>07.09.2017</c:v>
                </c:pt>
                <c:pt idx="188">
                  <c:v>14.09.2017</c:v>
                </c:pt>
                <c:pt idx="189">
                  <c:v>21.09.2017</c:v>
                </c:pt>
                <c:pt idx="190">
                  <c:v>28.09.2017</c:v>
                </c:pt>
                <c:pt idx="191">
                  <c:v>05.10.2017</c:v>
                </c:pt>
                <c:pt idx="192">
                  <c:v>12.10.2017</c:v>
                </c:pt>
                <c:pt idx="193">
                  <c:v>19.10.2017</c:v>
                </c:pt>
                <c:pt idx="194">
                  <c:v>26.10.2017</c:v>
                </c:pt>
                <c:pt idx="195">
                  <c:v>11/2/2017</c:v>
                </c:pt>
                <c:pt idx="196">
                  <c:v>11/9/2017</c:v>
                </c:pt>
                <c:pt idx="197">
                  <c:v>11/16/2017</c:v>
                </c:pt>
                <c:pt idx="198">
                  <c:v>11/23/2017</c:v>
                </c:pt>
                <c:pt idx="199">
                  <c:v>11/30/2017</c:v>
                </c:pt>
                <c:pt idx="200">
                  <c:v>12/7/2017</c:v>
                </c:pt>
                <c:pt idx="201">
                  <c:v>12/14/2017</c:v>
                </c:pt>
                <c:pt idx="202">
                  <c:v>12/21/2017</c:v>
                </c:pt>
                <c:pt idx="203">
                  <c:v>12/28/2017</c:v>
                </c:pt>
                <c:pt idx="204">
                  <c:v>04.01.2018</c:v>
                </c:pt>
                <c:pt idx="205">
                  <c:v>1/11/2018</c:v>
                </c:pt>
                <c:pt idx="206">
                  <c:v>1/18/2018</c:v>
                </c:pt>
                <c:pt idx="207">
                  <c:v>1/25/2018</c:v>
                </c:pt>
                <c:pt idx="208">
                  <c:v>2/1/2018</c:v>
                </c:pt>
                <c:pt idx="209">
                  <c:v>2/8/2018</c:v>
                </c:pt>
                <c:pt idx="210">
                  <c:v>2/15/2018</c:v>
                </c:pt>
                <c:pt idx="211">
                  <c:v>22.03.2018</c:v>
                </c:pt>
                <c:pt idx="212">
                  <c:v>3/1/2018</c:v>
                </c:pt>
                <c:pt idx="213">
                  <c:v>3/8/2018</c:v>
                </c:pt>
                <c:pt idx="214">
                  <c:v>15.03.2018</c:v>
                </c:pt>
                <c:pt idx="215">
                  <c:v>22.03.2018</c:v>
                </c:pt>
                <c:pt idx="216">
                  <c:v>29.03.2018</c:v>
                </c:pt>
                <c:pt idx="217">
                  <c:v>05.04.2018</c:v>
                </c:pt>
                <c:pt idx="218">
                  <c:v>12.04.2018</c:v>
                </c:pt>
                <c:pt idx="219">
                  <c:v>19.04.2018</c:v>
                </c:pt>
                <c:pt idx="220">
                  <c:v>26.04.2018</c:v>
                </c:pt>
                <c:pt idx="221">
                  <c:v>03.05.2018</c:v>
                </c:pt>
                <c:pt idx="222">
                  <c:v>10.05.2018</c:v>
                </c:pt>
                <c:pt idx="223">
                  <c:v>17.05.2018</c:v>
                </c:pt>
                <c:pt idx="224">
                  <c:v>24.05.2018</c:v>
                </c:pt>
                <c:pt idx="225">
                  <c:v>31.05.2018</c:v>
                </c:pt>
                <c:pt idx="226">
                  <c:v>07.06.2018</c:v>
                </c:pt>
                <c:pt idx="227">
                  <c:v>14.06.2018</c:v>
                </c:pt>
                <c:pt idx="228">
                  <c:v>21.06.2018</c:v>
                </c:pt>
                <c:pt idx="229">
                  <c:v>28.06.2018</c:v>
                </c:pt>
                <c:pt idx="230">
                  <c:v>05.07.2018</c:v>
                </c:pt>
                <c:pt idx="231">
                  <c:v>12.07.2018</c:v>
                </c:pt>
                <c:pt idx="232">
                  <c:v>19.07.2018</c:v>
                </c:pt>
                <c:pt idx="233">
                  <c:v>26.07.2018</c:v>
                </c:pt>
                <c:pt idx="234">
                  <c:v>02.08.2018</c:v>
                </c:pt>
                <c:pt idx="235">
                  <c:v>09.08.2018</c:v>
                </c:pt>
                <c:pt idx="236">
                  <c:v>16.08.2018</c:v>
                </c:pt>
                <c:pt idx="237">
                  <c:v>23.08.2018</c:v>
                </c:pt>
                <c:pt idx="238">
                  <c:v>30.08.2018</c:v>
                </c:pt>
                <c:pt idx="239">
                  <c:v>06.09.2018</c:v>
                </c:pt>
                <c:pt idx="240">
                  <c:v>13.09.2018</c:v>
                </c:pt>
                <c:pt idx="241">
                  <c:v>20.09.2018</c:v>
                </c:pt>
                <c:pt idx="242">
                  <c:v>27.09.2018</c:v>
                </c:pt>
                <c:pt idx="243">
                  <c:v>04.10.2018</c:v>
                </c:pt>
                <c:pt idx="244">
                  <c:v>11.10.2018</c:v>
                </c:pt>
                <c:pt idx="245">
                  <c:v>18.10.2018</c:v>
                </c:pt>
                <c:pt idx="246">
                  <c:v>25.10.2018</c:v>
                </c:pt>
                <c:pt idx="247">
                  <c:v>01.11.2018</c:v>
                </c:pt>
                <c:pt idx="248">
                  <c:v>08.11.2018</c:v>
                </c:pt>
                <c:pt idx="249">
                  <c:v>15.11.2018</c:v>
                </c:pt>
                <c:pt idx="250">
                  <c:v>22.11.2018</c:v>
                </c:pt>
                <c:pt idx="251">
                  <c:v>29.11.2018</c:v>
                </c:pt>
                <c:pt idx="252">
                  <c:v>06.12.2018</c:v>
                </c:pt>
                <c:pt idx="253">
                  <c:v>13.12.2018</c:v>
                </c:pt>
                <c:pt idx="254">
                  <c:v>20.12.2018</c:v>
                </c:pt>
                <c:pt idx="255">
                  <c:v>27.12.2018</c:v>
                </c:pt>
                <c:pt idx="256">
                  <c:v>03.01.2019</c:v>
                </c:pt>
                <c:pt idx="257">
                  <c:v>10.01.2019</c:v>
                </c:pt>
                <c:pt idx="258">
                  <c:v>17.01.2019</c:v>
                </c:pt>
                <c:pt idx="259">
                  <c:v>24.01.2019</c:v>
                </c:pt>
                <c:pt idx="260">
                  <c:v>31.01.2019</c:v>
                </c:pt>
                <c:pt idx="261">
                  <c:v>07.02.2019</c:v>
                </c:pt>
                <c:pt idx="262">
                  <c:v>14.02.2019</c:v>
                </c:pt>
                <c:pt idx="263">
                  <c:v>21.02.2019</c:v>
                </c:pt>
                <c:pt idx="264">
                  <c:v>28.02.2019</c:v>
                </c:pt>
                <c:pt idx="265">
                  <c:v>07.03.2019</c:v>
                </c:pt>
                <c:pt idx="266">
                  <c:v>14.03.2019</c:v>
                </c:pt>
                <c:pt idx="267">
                  <c:v>21.03.2019</c:v>
                </c:pt>
                <c:pt idx="268">
                  <c:v>28.03.2019</c:v>
                </c:pt>
                <c:pt idx="269">
                  <c:v>04.04.2019</c:v>
                </c:pt>
                <c:pt idx="270">
                  <c:v>11.04.2019</c:v>
                </c:pt>
                <c:pt idx="271">
                  <c:v>18.04.2019</c:v>
                </c:pt>
                <c:pt idx="272">
                  <c:v>25.04.2019</c:v>
                </c:pt>
                <c:pt idx="273">
                  <c:v>02.05.2019</c:v>
                </c:pt>
                <c:pt idx="274">
                  <c:v>09.05.2019</c:v>
                </c:pt>
                <c:pt idx="275">
                  <c:v>16.05.2019</c:v>
                </c:pt>
                <c:pt idx="276">
                  <c:v>23.05.2019</c:v>
                </c:pt>
                <c:pt idx="277">
                  <c:v>30.05.2019</c:v>
                </c:pt>
                <c:pt idx="278">
                  <c:v>06.06.2019</c:v>
                </c:pt>
                <c:pt idx="279">
                  <c:v>13.06.2019</c:v>
                </c:pt>
                <c:pt idx="280">
                  <c:v>20.06.2019</c:v>
                </c:pt>
                <c:pt idx="281">
                  <c:v>27.06.2019</c:v>
                </c:pt>
                <c:pt idx="282">
                  <c:v>04.07.2019</c:v>
                </c:pt>
                <c:pt idx="283">
                  <c:v>11.07.2019</c:v>
                </c:pt>
                <c:pt idx="284">
                  <c:v>18.07.2019</c:v>
                </c:pt>
                <c:pt idx="285">
                  <c:v>25.07.2019</c:v>
                </c:pt>
                <c:pt idx="286">
                  <c:v>01.08.2019</c:v>
                </c:pt>
                <c:pt idx="287">
                  <c:v>08.08.2019</c:v>
                </c:pt>
                <c:pt idx="288">
                  <c:v>15.08.2019</c:v>
                </c:pt>
                <c:pt idx="289">
                  <c:v>22.08.2019</c:v>
                </c:pt>
                <c:pt idx="290">
                  <c:v>29.08.2019</c:v>
                </c:pt>
                <c:pt idx="291">
                  <c:v>05.09.2019</c:v>
                </c:pt>
                <c:pt idx="292">
                  <c:v>12.09.2019</c:v>
                </c:pt>
                <c:pt idx="293">
                  <c:v>19.09.2019</c:v>
                </c:pt>
                <c:pt idx="294">
                  <c:v>26.09.2019</c:v>
                </c:pt>
                <c:pt idx="295">
                  <c:v>03.10.2019</c:v>
                </c:pt>
                <c:pt idx="296">
                  <c:v>10.10.2019</c:v>
                </c:pt>
                <c:pt idx="297">
                  <c:v>17.10.2019</c:v>
                </c:pt>
                <c:pt idx="298">
                  <c:v>24.10.2019</c:v>
                </c:pt>
                <c:pt idx="299">
                  <c:v>31.10.2019</c:v>
                </c:pt>
                <c:pt idx="300">
                  <c:v>07.11.2019</c:v>
                </c:pt>
                <c:pt idx="301">
                  <c:v>14.11.2019</c:v>
                </c:pt>
                <c:pt idx="302">
                  <c:v>21.11.2019</c:v>
                </c:pt>
                <c:pt idx="303">
                  <c:v>28.11.2019</c:v>
                </c:pt>
                <c:pt idx="304">
                  <c:v>05.12.2019</c:v>
                </c:pt>
                <c:pt idx="305">
                  <c:v>12.12.2019</c:v>
                </c:pt>
                <c:pt idx="306">
                  <c:v>19.12.2019</c:v>
                </c:pt>
                <c:pt idx="307">
                  <c:v>26.12.2019</c:v>
                </c:pt>
                <c:pt idx="308">
                  <c:v>02.01.2020</c:v>
                </c:pt>
                <c:pt idx="309">
                  <c:v>09.01.2020</c:v>
                </c:pt>
                <c:pt idx="310">
                  <c:v>16.01.2020</c:v>
                </c:pt>
                <c:pt idx="311">
                  <c:v>23.01.2020</c:v>
                </c:pt>
                <c:pt idx="312">
                  <c:v>30.01.2020</c:v>
                </c:pt>
                <c:pt idx="313">
                  <c:v>06.02.2020</c:v>
                </c:pt>
                <c:pt idx="314">
                  <c:v>13.02.2020</c:v>
                </c:pt>
                <c:pt idx="315">
                  <c:v>20.02.2020</c:v>
                </c:pt>
                <c:pt idx="316">
                  <c:v>27.02.2020</c:v>
                </c:pt>
                <c:pt idx="317">
                  <c:v>05.03.2020</c:v>
                </c:pt>
                <c:pt idx="318">
                  <c:v>12.03.2020</c:v>
                </c:pt>
                <c:pt idx="319">
                  <c:v>19.03.2020</c:v>
                </c:pt>
                <c:pt idx="320">
                  <c:v>26.03.2020</c:v>
                </c:pt>
                <c:pt idx="321">
                  <c:v>02.04.2020</c:v>
                </c:pt>
                <c:pt idx="322">
                  <c:v>09.04.2020</c:v>
                </c:pt>
                <c:pt idx="323">
                  <c:v>16.04.2020</c:v>
                </c:pt>
                <c:pt idx="324">
                  <c:v>23.04.2020</c:v>
                </c:pt>
                <c:pt idx="325">
                  <c:v>30.04.2020</c:v>
                </c:pt>
                <c:pt idx="326">
                  <c:v>07.05.2020</c:v>
                </c:pt>
                <c:pt idx="327">
                  <c:v>14.05.2020</c:v>
                </c:pt>
                <c:pt idx="328">
                  <c:v>21.05.2020</c:v>
                </c:pt>
                <c:pt idx="329">
                  <c:v>28.05.2020</c:v>
                </c:pt>
              </c:strCache>
            </c:strRef>
          </c:cat>
          <c:val>
            <c:numRef>
              <c:f>'Carbamide-AN-UAN'!$B$6:$B$335</c:f>
              <c:numCache>
                <c:formatCode>#,##0.00</c:formatCode>
                <c:ptCount val="330"/>
                <c:pt idx="0">
                  <c:v>342.47967479674799</c:v>
                </c:pt>
                <c:pt idx="1">
                  <c:v>350.50200803212851</c:v>
                </c:pt>
                <c:pt idx="2">
                  <c:v>348.8095238095238</c:v>
                </c:pt>
                <c:pt idx="3">
                  <c:v>348.62745098039221</c:v>
                </c:pt>
                <c:pt idx="4">
                  <c:v>356.53409090909088</c:v>
                </c:pt>
                <c:pt idx="5">
                  <c:v>354.16666666666663</c:v>
                </c:pt>
                <c:pt idx="6">
                  <c:v>350.18726591760299</c:v>
                </c:pt>
                <c:pt idx="7">
                  <c:v>311.30363036303629</c:v>
                </c:pt>
                <c:pt idx="8">
                  <c:v>333.15789473684214</c:v>
                </c:pt>
                <c:pt idx="9">
                  <c:v>346.31578947368422</c:v>
                </c:pt>
                <c:pt idx="10">
                  <c:v>325.74257425742582</c:v>
                </c:pt>
                <c:pt idx="11">
                  <c:v>293.75</c:v>
                </c:pt>
                <c:pt idx="12">
                  <c:v>291.15044247787608</c:v>
                </c:pt>
                <c:pt idx="13">
                  <c:v>279.8780487804878</c:v>
                </c:pt>
                <c:pt idx="14">
                  <c:v>312.94642857142861</c:v>
                </c:pt>
                <c:pt idx="15">
                  <c:v>309.51327433628319</c:v>
                </c:pt>
                <c:pt idx="16">
                  <c:v>306.79824561403507</c:v>
                </c:pt>
                <c:pt idx="17">
                  <c:v>304.13043478260869</c:v>
                </c:pt>
                <c:pt idx="18">
                  <c:v>304.13043478260869</c:v>
                </c:pt>
                <c:pt idx="19">
                  <c:v>298.93162393162396</c:v>
                </c:pt>
                <c:pt idx="20">
                  <c:v>298.93162393162396</c:v>
                </c:pt>
                <c:pt idx="21">
                  <c:v>291.45833333333337</c:v>
                </c:pt>
                <c:pt idx="22">
                  <c:v>296.39830508474574</c:v>
                </c:pt>
                <c:pt idx="23">
                  <c:v>296.39830508474574</c:v>
                </c:pt>
                <c:pt idx="24">
                  <c:v>293.9075630252101</c:v>
                </c:pt>
                <c:pt idx="25">
                  <c:v>313.8655462184874</c:v>
                </c:pt>
                <c:pt idx="26">
                  <c:v>317.36694677871151</c:v>
                </c:pt>
                <c:pt idx="27">
                  <c:v>324.5726495726496</c:v>
                </c:pt>
                <c:pt idx="28">
                  <c:v>319.11764705882354</c:v>
                </c:pt>
                <c:pt idx="29">
                  <c:v>305.55555555555554</c:v>
                </c:pt>
                <c:pt idx="30">
                  <c:v>300.66666666666669</c:v>
                </c:pt>
                <c:pt idx="31">
                  <c:v>286.24016247778621</c:v>
                </c:pt>
                <c:pt idx="32">
                  <c:v>314.99500998003998</c:v>
                </c:pt>
                <c:pt idx="33">
                  <c:v>326.08695652173913</c:v>
                </c:pt>
                <c:pt idx="34">
                  <c:v>326.08695652173913</c:v>
                </c:pt>
                <c:pt idx="35">
                  <c:v>319.44444444444446</c:v>
                </c:pt>
                <c:pt idx="36">
                  <c:v>306.13425925925924</c:v>
                </c:pt>
                <c:pt idx="37">
                  <c:v>351.42118863049097</c:v>
                </c:pt>
                <c:pt idx="38">
                  <c:v>351.42118863049097</c:v>
                </c:pt>
                <c:pt idx="39">
                  <c:v>352.06718346253234</c:v>
                </c:pt>
                <c:pt idx="40">
                  <c:v>352.06718346253234</c:v>
                </c:pt>
                <c:pt idx="41">
                  <c:v>352.06718346253234</c:v>
                </c:pt>
                <c:pt idx="42">
                  <c:v>352.06718346253234</c:v>
                </c:pt>
                <c:pt idx="43">
                  <c:v>307.4712643678161</c:v>
                </c:pt>
                <c:pt idx="44">
                  <c:v>296.26623376623377</c:v>
                </c:pt>
                <c:pt idx="45">
                  <c:v>326.38888888888891</c:v>
                </c:pt>
                <c:pt idx="46">
                  <c:v>352.32843137254901</c:v>
                </c:pt>
                <c:pt idx="47">
                  <c:v>344.74367293964957</c:v>
                </c:pt>
                <c:pt idx="48">
                  <c:v>340.81264587311688</c:v>
                </c:pt>
                <c:pt idx="49">
                  <c:v>339.7313874788494</c:v>
                </c:pt>
                <c:pt idx="50">
                  <c:v>339.7313874788494</c:v>
                </c:pt>
                <c:pt idx="51">
                  <c:v>383.35448392554997</c:v>
                </c:pt>
                <c:pt idx="52">
                  <c:v>385.99830795262272</c:v>
                </c:pt>
                <c:pt idx="53">
                  <c:v>395.82013932868909</c:v>
                </c:pt>
                <c:pt idx="54">
                  <c:v>441.17647058823536</c:v>
                </c:pt>
                <c:pt idx="55">
                  <c:v>312.04906204906206</c:v>
                </c:pt>
                <c:pt idx="56">
                  <c:v>326.5765765765766</c:v>
                </c:pt>
                <c:pt idx="57">
                  <c:v>316.60692951015534</c:v>
                </c:pt>
                <c:pt idx="58">
                  <c:v>317.74580335731417</c:v>
                </c:pt>
                <c:pt idx="59">
                  <c:v>479.35956790123453</c:v>
                </c:pt>
                <c:pt idx="60">
                  <c:v>479.35956790123453</c:v>
                </c:pt>
                <c:pt idx="61">
                  <c:v>422.07792207792204</c:v>
                </c:pt>
                <c:pt idx="62">
                  <c:v>372.34042553191495</c:v>
                </c:pt>
                <c:pt idx="63">
                  <c:v>359.44206008583694</c:v>
                </c:pt>
                <c:pt idx="64">
                  <c:v>350.87719298245611</c:v>
                </c:pt>
                <c:pt idx="65">
                  <c:v>367.06349206349211</c:v>
                </c:pt>
                <c:pt idx="66">
                  <c:v>324.79584261321457</c:v>
                </c:pt>
                <c:pt idx="67">
                  <c:v>329.31061681653262</c:v>
                </c:pt>
                <c:pt idx="68">
                  <c:v>338.11143505021062</c:v>
                </c:pt>
                <c:pt idx="69">
                  <c:v>336.31383921379091</c:v>
                </c:pt>
                <c:pt idx="70">
                  <c:v>333.25332053128506</c:v>
                </c:pt>
                <c:pt idx="71">
                  <c:v>329.30107526881721</c:v>
                </c:pt>
                <c:pt idx="72">
                  <c:v>329.30107526881721</c:v>
                </c:pt>
                <c:pt idx="73">
                  <c:v>329.30107526881721</c:v>
                </c:pt>
                <c:pt idx="74">
                  <c:v>320.92772384034527</c:v>
                </c:pt>
                <c:pt idx="75">
                  <c:v>330.3982230683801</c:v>
                </c:pt>
                <c:pt idx="76">
                  <c:v>316.82641107561233</c:v>
                </c:pt>
                <c:pt idx="77">
                  <c:v>316.82641107561233</c:v>
                </c:pt>
                <c:pt idx="78">
                  <c:v>315.53030303030306</c:v>
                </c:pt>
                <c:pt idx="79">
                  <c:v>328.67739898989896</c:v>
                </c:pt>
                <c:pt idx="80">
                  <c:v>328.67739898989896</c:v>
                </c:pt>
                <c:pt idx="81">
                  <c:v>319.15708812260539</c:v>
                </c:pt>
                <c:pt idx="82">
                  <c:v>319.15708812260539</c:v>
                </c:pt>
                <c:pt idx="83">
                  <c:v>314.24475629998494</c:v>
                </c:pt>
                <c:pt idx="84">
                  <c:v>327.74630154233557</c:v>
                </c:pt>
                <c:pt idx="85">
                  <c:v>315.42953742123865</c:v>
                </c:pt>
                <c:pt idx="86">
                  <c:v>311.58752113108955</c:v>
                </c:pt>
                <c:pt idx="87">
                  <c:v>302.68022181146023</c:v>
                </c:pt>
                <c:pt idx="88">
                  <c:v>302.96022201665124</c:v>
                </c:pt>
                <c:pt idx="89">
                  <c:v>309.8391674550615</c:v>
                </c:pt>
                <c:pt idx="90">
                  <c:v>302.85404063905696</c:v>
                </c:pt>
                <c:pt idx="91">
                  <c:v>297.4792547361829</c:v>
                </c:pt>
                <c:pt idx="92">
                  <c:v>280.6084773297888</c:v>
                </c:pt>
                <c:pt idx="93">
                  <c:v>280.6084773297888</c:v>
                </c:pt>
                <c:pt idx="94">
                  <c:v>273.22404371584702</c:v>
                </c:pt>
                <c:pt idx="95">
                  <c:v>267.53434562545192</c:v>
                </c:pt>
                <c:pt idx="96">
                  <c:v>256.94444444444446</c:v>
                </c:pt>
                <c:pt idx="97">
                  <c:v>262.60504201680669</c:v>
                </c:pt>
                <c:pt idx="98">
                  <c:v>271.35854341736695</c:v>
                </c:pt>
                <c:pt idx="99">
                  <c:v>271.35854341736695</c:v>
                </c:pt>
                <c:pt idx="100">
                  <c:v>271.35854341736695</c:v>
                </c:pt>
                <c:pt idx="101">
                  <c:v>279.58152958152959</c:v>
                </c:pt>
                <c:pt idx="102">
                  <c:v>279.58152958152959</c:v>
                </c:pt>
                <c:pt idx="103">
                  <c:v>274.5</c:v>
                </c:pt>
                <c:pt idx="104">
                  <c:v>269.5</c:v>
                </c:pt>
                <c:pt idx="105">
                  <c:v>258.5</c:v>
                </c:pt>
                <c:pt idx="106">
                  <c:v>255</c:v>
                </c:pt>
                <c:pt idx="107">
                  <c:v>255</c:v>
                </c:pt>
                <c:pt idx="108">
                  <c:v>240</c:v>
                </c:pt>
                <c:pt idx="109">
                  <c:v>234.5</c:v>
                </c:pt>
                <c:pt idx="110">
                  <c:v>239.5</c:v>
                </c:pt>
                <c:pt idx="111">
                  <c:v>247</c:v>
                </c:pt>
                <c:pt idx="112">
                  <c:v>242</c:v>
                </c:pt>
                <c:pt idx="113">
                  <c:v>243.5</c:v>
                </c:pt>
                <c:pt idx="114">
                  <c:v>243.5</c:v>
                </c:pt>
                <c:pt idx="115">
                  <c:v>248</c:v>
                </c:pt>
                <c:pt idx="116">
                  <c:v>248.5</c:v>
                </c:pt>
                <c:pt idx="117">
                  <c:v>248.5</c:v>
                </c:pt>
                <c:pt idx="118">
                  <c:v>248.5</c:v>
                </c:pt>
                <c:pt idx="119">
                  <c:v>248.5</c:v>
                </c:pt>
                <c:pt idx="120">
                  <c:v>238.5</c:v>
                </c:pt>
                <c:pt idx="121">
                  <c:v>240.5</c:v>
                </c:pt>
                <c:pt idx="122">
                  <c:v>240.5</c:v>
                </c:pt>
                <c:pt idx="123">
                  <c:v>238.5</c:v>
                </c:pt>
                <c:pt idx="124">
                  <c:v>235</c:v>
                </c:pt>
                <c:pt idx="125">
                  <c:v>235</c:v>
                </c:pt>
                <c:pt idx="126">
                  <c:v>235</c:v>
                </c:pt>
                <c:pt idx="127">
                  <c:v>235</c:v>
                </c:pt>
                <c:pt idx="128">
                  <c:v>235</c:v>
                </c:pt>
                <c:pt idx="129">
                  <c:v>238</c:v>
                </c:pt>
                <c:pt idx="130">
                  <c:v>236</c:v>
                </c:pt>
                <c:pt idx="131">
                  <c:v>236</c:v>
                </c:pt>
                <c:pt idx="132">
                  <c:v>236</c:v>
                </c:pt>
                <c:pt idx="133">
                  <c:v>236</c:v>
                </c:pt>
                <c:pt idx="134">
                  <c:v>236</c:v>
                </c:pt>
                <c:pt idx="135">
                  <c:v>219.5</c:v>
                </c:pt>
                <c:pt idx="136">
                  <c:v>214.5</c:v>
                </c:pt>
                <c:pt idx="137">
                  <c:v>214.5</c:v>
                </c:pt>
                <c:pt idx="138">
                  <c:v>226</c:v>
                </c:pt>
                <c:pt idx="139">
                  <c:v>226</c:v>
                </c:pt>
                <c:pt idx="140">
                  <c:v>226</c:v>
                </c:pt>
                <c:pt idx="141">
                  <c:v>225.5</c:v>
                </c:pt>
                <c:pt idx="142">
                  <c:v>225.5</c:v>
                </c:pt>
                <c:pt idx="143">
                  <c:v>225.5</c:v>
                </c:pt>
                <c:pt idx="144">
                  <c:v>225.5</c:v>
                </c:pt>
                <c:pt idx="145">
                  <c:v>225.5</c:v>
                </c:pt>
                <c:pt idx="146">
                  <c:v>226.5</c:v>
                </c:pt>
                <c:pt idx="147">
                  <c:v>226.5</c:v>
                </c:pt>
                <c:pt idx="148">
                  <c:v>226.5</c:v>
                </c:pt>
                <c:pt idx="149">
                  <c:v>249.5</c:v>
                </c:pt>
                <c:pt idx="150">
                  <c:v>249.5</c:v>
                </c:pt>
                <c:pt idx="151">
                  <c:v>254</c:v>
                </c:pt>
                <c:pt idx="152">
                  <c:v>254</c:v>
                </c:pt>
                <c:pt idx="153">
                  <c:v>252.5</c:v>
                </c:pt>
                <c:pt idx="154">
                  <c:v>252.5</c:v>
                </c:pt>
                <c:pt idx="155">
                  <c:v>306</c:v>
                </c:pt>
                <c:pt idx="156">
                  <c:v>307.5</c:v>
                </c:pt>
                <c:pt idx="157">
                  <c:v>307.5</c:v>
                </c:pt>
                <c:pt idx="158">
                  <c:v>296.5</c:v>
                </c:pt>
                <c:pt idx="159">
                  <c:v>296.5</c:v>
                </c:pt>
                <c:pt idx="160">
                  <c:v>296.5</c:v>
                </c:pt>
                <c:pt idx="161">
                  <c:v>295</c:v>
                </c:pt>
                <c:pt idx="162">
                  <c:v>295</c:v>
                </c:pt>
                <c:pt idx="163">
                  <c:v>300</c:v>
                </c:pt>
                <c:pt idx="164">
                  <c:v>300</c:v>
                </c:pt>
                <c:pt idx="165">
                  <c:v>300</c:v>
                </c:pt>
                <c:pt idx="166">
                  <c:v>300</c:v>
                </c:pt>
                <c:pt idx="167">
                  <c:v>300</c:v>
                </c:pt>
                <c:pt idx="168">
                  <c:v>300</c:v>
                </c:pt>
                <c:pt idx="169">
                  <c:v>300</c:v>
                </c:pt>
                <c:pt idx="170">
                  <c:v>296</c:v>
                </c:pt>
                <c:pt idx="171">
                  <c:v>296</c:v>
                </c:pt>
                <c:pt idx="172">
                  <c:v>286</c:v>
                </c:pt>
                <c:pt idx="173">
                  <c:v>286</c:v>
                </c:pt>
                <c:pt idx="174">
                  <c:v>286</c:v>
                </c:pt>
                <c:pt idx="175">
                  <c:v>286</c:v>
                </c:pt>
                <c:pt idx="176">
                  <c:v>286</c:v>
                </c:pt>
                <c:pt idx="177">
                  <c:v>272.5</c:v>
                </c:pt>
                <c:pt idx="178">
                  <c:v>272.5</c:v>
                </c:pt>
                <c:pt idx="179">
                  <c:v>272.5</c:v>
                </c:pt>
                <c:pt idx="180">
                  <c:v>272.5</c:v>
                </c:pt>
                <c:pt idx="181">
                  <c:v>272.5</c:v>
                </c:pt>
                <c:pt idx="182">
                  <c:v>272.5</c:v>
                </c:pt>
                <c:pt idx="183">
                  <c:v>272</c:v>
                </c:pt>
                <c:pt idx="184">
                  <c:v>272</c:v>
                </c:pt>
                <c:pt idx="185">
                  <c:v>272</c:v>
                </c:pt>
                <c:pt idx="186">
                  <c:v>272</c:v>
                </c:pt>
                <c:pt idx="187">
                  <c:v>270.5</c:v>
                </c:pt>
                <c:pt idx="188">
                  <c:v>270.5</c:v>
                </c:pt>
                <c:pt idx="189">
                  <c:v>270.5</c:v>
                </c:pt>
                <c:pt idx="190">
                  <c:v>275.5</c:v>
                </c:pt>
                <c:pt idx="191">
                  <c:v>279.5</c:v>
                </c:pt>
                <c:pt idx="192">
                  <c:v>279.5</c:v>
                </c:pt>
                <c:pt idx="193">
                  <c:v>279.5</c:v>
                </c:pt>
                <c:pt idx="194">
                  <c:v>300</c:v>
                </c:pt>
                <c:pt idx="195">
                  <c:v>305</c:v>
                </c:pt>
                <c:pt idx="196">
                  <c:v>305</c:v>
                </c:pt>
                <c:pt idx="197">
                  <c:v>305</c:v>
                </c:pt>
                <c:pt idx="198">
                  <c:v>305</c:v>
                </c:pt>
                <c:pt idx="199">
                  <c:v>305</c:v>
                </c:pt>
                <c:pt idx="200">
                  <c:v>310.5</c:v>
                </c:pt>
                <c:pt idx="201">
                  <c:v>310.5</c:v>
                </c:pt>
                <c:pt idx="202">
                  <c:v>310.5</c:v>
                </c:pt>
                <c:pt idx="203">
                  <c:v>303</c:v>
                </c:pt>
                <c:pt idx="204">
                  <c:v>311.45</c:v>
                </c:pt>
                <c:pt idx="205">
                  <c:v>308.75</c:v>
                </c:pt>
                <c:pt idx="206">
                  <c:v>300.75</c:v>
                </c:pt>
                <c:pt idx="207">
                  <c:v>294.60000000000002</c:v>
                </c:pt>
                <c:pt idx="208">
                  <c:v>301.35000000000002</c:v>
                </c:pt>
                <c:pt idx="209">
                  <c:v>303.95</c:v>
                </c:pt>
                <c:pt idx="210">
                  <c:v>311.75</c:v>
                </c:pt>
                <c:pt idx="211">
                  <c:v>312.75</c:v>
                </c:pt>
                <c:pt idx="212">
                  <c:v>307.8</c:v>
                </c:pt>
                <c:pt idx="213">
                  <c:v>307.20000000000005</c:v>
                </c:pt>
                <c:pt idx="214">
                  <c:v>311.8</c:v>
                </c:pt>
                <c:pt idx="215">
                  <c:v>308.75</c:v>
                </c:pt>
                <c:pt idx="216">
                  <c:v>309.85000000000002</c:v>
                </c:pt>
                <c:pt idx="217">
                  <c:v>305.2</c:v>
                </c:pt>
                <c:pt idx="218">
                  <c:v>307.79999999999995</c:v>
                </c:pt>
                <c:pt idx="219">
                  <c:v>304.95</c:v>
                </c:pt>
                <c:pt idx="220">
                  <c:v>302.75</c:v>
                </c:pt>
                <c:pt idx="221">
                  <c:v>297.7</c:v>
                </c:pt>
                <c:pt idx="222">
                  <c:v>283.55</c:v>
                </c:pt>
                <c:pt idx="223">
                  <c:v>279.89999999999998</c:v>
                </c:pt>
                <c:pt idx="224">
                  <c:v>278.85000000000002</c:v>
                </c:pt>
                <c:pt idx="225">
                  <c:v>278.85000000000002</c:v>
                </c:pt>
                <c:pt idx="226">
                  <c:v>277.5</c:v>
                </c:pt>
                <c:pt idx="227">
                  <c:v>277.29999999999995</c:v>
                </c:pt>
                <c:pt idx="228">
                  <c:v>278.5</c:v>
                </c:pt>
                <c:pt idx="229">
                  <c:v>280.95</c:v>
                </c:pt>
                <c:pt idx="230">
                  <c:v>292.89999999999998</c:v>
                </c:pt>
                <c:pt idx="231">
                  <c:v>309.14999999999998</c:v>
                </c:pt>
                <c:pt idx="232">
                  <c:v>310.14999999999998</c:v>
                </c:pt>
                <c:pt idx="233">
                  <c:v>307.60000000000002</c:v>
                </c:pt>
                <c:pt idx="234">
                  <c:v>304.04999999999995</c:v>
                </c:pt>
                <c:pt idx="235">
                  <c:v>306.14999999999998</c:v>
                </c:pt>
                <c:pt idx="236">
                  <c:v>314.25</c:v>
                </c:pt>
                <c:pt idx="237">
                  <c:v>318.54999999999995</c:v>
                </c:pt>
                <c:pt idx="238">
                  <c:v>334.70000000000005</c:v>
                </c:pt>
                <c:pt idx="239">
                  <c:v>352.5</c:v>
                </c:pt>
                <c:pt idx="240">
                  <c:v>352.85</c:v>
                </c:pt>
                <c:pt idx="241">
                  <c:v>340.45</c:v>
                </c:pt>
                <c:pt idx="242">
                  <c:v>341.25</c:v>
                </c:pt>
                <c:pt idx="243">
                  <c:v>338.7</c:v>
                </c:pt>
                <c:pt idx="244">
                  <c:v>341.05</c:v>
                </c:pt>
                <c:pt idx="245">
                  <c:v>353.45</c:v>
                </c:pt>
                <c:pt idx="246">
                  <c:v>354.9</c:v>
                </c:pt>
                <c:pt idx="247">
                  <c:v>353.7</c:v>
                </c:pt>
                <c:pt idx="248">
                  <c:v>355.5</c:v>
                </c:pt>
                <c:pt idx="249">
                  <c:v>335.75</c:v>
                </c:pt>
                <c:pt idx="250">
                  <c:v>335.5</c:v>
                </c:pt>
                <c:pt idx="251">
                  <c:v>333.65</c:v>
                </c:pt>
                <c:pt idx="252">
                  <c:v>328.65</c:v>
                </c:pt>
                <c:pt idx="253">
                  <c:v>333.4</c:v>
                </c:pt>
                <c:pt idx="254">
                  <c:v>338.05</c:v>
                </c:pt>
                <c:pt idx="255">
                  <c:v>349.1</c:v>
                </c:pt>
                <c:pt idx="256">
                  <c:v>345.95</c:v>
                </c:pt>
                <c:pt idx="257">
                  <c:v>351.85</c:v>
                </c:pt>
                <c:pt idx="258">
                  <c:v>343.2</c:v>
                </c:pt>
                <c:pt idx="259">
                  <c:v>345.29999999999995</c:v>
                </c:pt>
                <c:pt idx="260">
                  <c:v>352.20000000000005</c:v>
                </c:pt>
                <c:pt idx="261">
                  <c:v>355</c:v>
                </c:pt>
                <c:pt idx="262">
                  <c:v>363.20000000000005</c:v>
                </c:pt>
                <c:pt idx="263">
                  <c:v>359.35</c:v>
                </c:pt>
                <c:pt idx="264">
                  <c:v>362.54999999999995</c:v>
                </c:pt>
                <c:pt idx="265">
                  <c:v>364.4</c:v>
                </c:pt>
                <c:pt idx="266">
                  <c:v>371.05</c:v>
                </c:pt>
                <c:pt idx="267">
                  <c:v>358.5</c:v>
                </c:pt>
                <c:pt idx="268">
                  <c:v>350.70000000000005</c:v>
                </c:pt>
                <c:pt idx="269">
                  <c:v>338.05</c:v>
                </c:pt>
                <c:pt idx="270">
                  <c:v>351.54999999999995</c:v>
                </c:pt>
                <c:pt idx="271">
                  <c:v>353.79999999999995</c:v>
                </c:pt>
                <c:pt idx="272">
                  <c:v>347.2</c:v>
                </c:pt>
                <c:pt idx="273">
                  <c:v>350.3</c:v>
                </c:pt>
                <c:pt idx="274">
                  <c:v>342.4</c:v>
                </c:pt>
                <c:pt idx="275">
                  <c:v>341.25</c:v>
                </c:pt>
                <c:pt idx="276">
                  <c:v>323.10000000000002</c:v>
                </c:pt>
                <c:pt idx="277">
                  <c:v>321.8</c:v>
                </c:pt>
                <c:pt idx="278">
                  <c:v>314.04999999999995</c:v>
                </c:pt>
                <c:pt idx="279">
                  <c:v>315.55</c:v>
                </c:pt>
                <c:pt idx="280">
                  <c:v>311.14999999999998</c:v>
                </c:pt>
                <c:pt idx="281">
                  <c:v>303.7</c:v>
                </c:pt>
                <c:pt idx="282">
                  <c:v>302.75</c:v>
                </c:pt>
                <c:pt idx="283">
                  <c:v>308.20000000000005</c:v>
                </c:pt>
                <c:pt idx="284">
                  <c:v>302.20000000000005</c:v>
                </c:pt>
                <c:pt idx="285">
                  <c:v>288.95</c:v>
                </c:pt>
                <c:pt idx="286">
                  <c:v>293.25</c:v>
                </c:pt>
                <c:pt idx="287">
                  <c:v>289.25</c:v>
                </c:pt>
                <c:pt idx="288">
                  <c:v>292.14999999999998</c:v>
                </c:pt>
                <c:pt idx="289">
                  <c:v>284.85000000000002</c:v>
                </c:pt>
                <c:pt idx="290">
                  <c:v>279.25</c:v>
                </c:pt>
                <c:pt idx="291">
                  <c:v>274.7</c:v>
                </c:pt>
                <c:pt idx="292">
                  <c:v>275.3</c:v>
                </c:pt>
                <c:pt idx="293">
                  <c:v>275.2</c:v>
                </c:pt>
                <c:pt idx="294">
                  <c:v>277.55</c:v>
                </c:pt>
                <c:pt idx="295">
                  <c:v>272.75</c:v>
                </c:pt>
                <c:pt idx="296">
                  <c:v>252.25</c:v>
                </c:pt>
                <c:pt idx="297">
                  <c:v>252.20000000000002</c:v>
                </c:pt>
                <c:pt idx="298">
                  <c:v>247.05</c:v>
                </c:pt>
                <c:pt idx="299">
                  <c:v>248.05</c:v>
                </c:pt>
                <c:pt idx="300">
                  <c:v>257.79999999999995</c:v>
                </c:pt>
                <c:pt idx="301">
                  <c:v>262.89999999999998</c:v>
                </c:pt>
                <c:pt idx="302">
                  <c:v>263.95</c:v>
                </c:pt>
                <c:pt idx="303">
                  <c:v>264.5</c:v>
                </c:pt>
                <c:pt idx="304">
                  <c:v>266.14999999999998</c:v>
                </c:pt>
                <c:pt idx="305">
                  <c:v>259.04999999999995</c:v>
                </c:pt>
                <c:pt idx="306">
                  <c:v>261.45</c:v>
                </c:pt>
                <c:pt idx="307">
                  <c:v>263.35000000000002</c:v>
                </c:pt>
                <c:pt idx="308">
                  <c:v>259.35000000000002</c:v>
                </c:pt>
                <c:pt idx="309">
                  <c:v>257.85000000000002</c:v>
                </c:pt>
                <c:pt idx="310">
                  <c:v>256.3</c:v>
                </c:pt>
                <c:pt idx="311">
                  <c:v>253.35000000000002</c:v>
                </c:pt>
                <c:pt idx="312">
                  <c:v>250.60000000000002</c:v>
                </c:pt>
                <c:pt idx="313">
                  <c:v>244.9</c:v>
                </c:pt>
                <c:pt idx="314">
                  <c:v>248.25</c:v>
                </c:pt>
                <c:pt idx="315">
                  <c:v>251</c:v>
                </c:pt>
                <c:pt idx="316">
                  <c:v>251</c:v>
                </c:pt>
                <c:pt idx="317">
                  <c:v>251.55</c:v>
                </c:pt>
                <c:pt idx="318">
                  <c:v>253.45</c:v>
                </c:pt>
                <c:pt idx="319">
                  <c:v>245.8</c:v>
                </c:pt>
                <c:pt idx="320">
                  <c:v>239.3</c:v>
                </c:pt>
                <c:pt idx="321">
                  <c:v>246.95</c:v>
                </c:pt>
                <c:pt idx="322">
                  <c:v>256.39999999999998</c:v>
                </c:pt>
                <c:pt idx="323">
                  <c:v>258</c:v>
                </c:pt>
                <c:pt idx="324">
                  <c:v>250.8</c:v>
                </c:pt>
                <c:pt idx="325">
                  <c:v>252.60000000000002</c:v>
                </c:pt>
                <c:pt idx="326">
                  <c:v>243.5</c:v>
                </c:pt>
                <c:pt idx="327">
                  <c:v>241.75</c:v>
                </c:pt>
                <c:pt idx="328">
                  <c:v>230.25</c:v>
                </c:pt>
                <c:pt idx="329">
                  <c:v>224.75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D2-4714-8A5A-E417DFA69369}"/>
            </c:ext>
          </c:extLst>
        </c:ser>
        <c:ser>
          <c:idx val="1"/>
          <c:order val="1"/>
          <c:tx>
            <c:strRef>
              <c:f>'Carbamide-AN-UAN'!$C$5</c:f>
              <c:strCache>
                <c:ptCount val="1"/>
                <c:pt idx="0">
                  <c:v>FOB Чорне море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'Carbamide-AN-UAN'!$A$6:$A$335</c:f>
              <c:strCache>
                <c:ptCount val="330"/>
                <c:pt idx="0">
                  <c:v>09.01.2014</c:v>
                </c:pt>
                <c:pt idx="1">
                  <c:v>16.01.2014</c:v>
                </c:pt>
                <c:pt idx="2">
                  <c:v>23.01.2014</c:v>
                </c:pt>
                <c:pt idx="3">
                  <c:v>30.01.2014</c:v>
                </c:pt>
                <c:pt idx="4">
                  <c:v>06.02.2014</c:v>
                </c:pt>
                <c:pt idx="5">
                  <c:v>13.02.2014</c:v>
                </c:pt>
                <c:pt idx="6">
                  <c:v>20.02.2014</c:v>
                </c:pt>
                <c:pt idx="7">
                  <c:v>27.02.2014</c:v>
                </c:pt>
                <c:pt idx="8">
                  <c:v>06.03.2014</c:v>
                </c:pt>
                <c:pt idx="9">
                  <c:v>13.03.2014</c:v>
                </c:pt>
                <c:pt idx="10">
                  <c:v>20.03.2014</c:v>
                </c:pt>
                <c:pt idx="11">
                  <c:v>27.03.2014</c:v>
                </c:pt>
                <c:pt idx="12">
                  <c:v>03.04.2014</c:v>
                </c:pt>
                <c:pt idx="13">
                  <c:v>10.04.2014</c:v>
                </c:pt>
                <c:pt idx="14">
                  <c:v>17.04.2014</c:v>
                </c:pt>
                <c:pt idx="15">
                  <c:v>24.04.2014</c:v>
                </c:pt>
                <c:pt idx="16">
                  <c:v>01.05.2014</c:v>
                </c:pt>
                <c:pt idx="17">
                  <c:v>08.05.2014</c:v>
                </c:pt>
                <c:pt idx="18">
                  <c:v>15.05.2014</c:v>
                </c:pt>
                <c:pt idx="19">
                  <c:v>22.05.2014</c:v>
                </c:pt>
                <c:pt idx="20">
                  <c:v>29.05.2014</c:v>
                </c:pt>
                <c:pt idx="21">
                  <c:v>05.06.2014</c:v>
                </c:pt>
                <c:pt idx="22">
                  <c:v>12.06.2014</c:v>
                </c:pt>
                <c:pt idx="23">
                  <c:v>19.06.2014</c:v>
                </c:pt>
                <c:pt idx="24">
                  <c:v>26.06.2014</c:v>
                </c:pt>
                <c:pt idx="25">
                  <c:v>03.07.2014</c:v>
                </c:pt>
                <c:pt idx="26">
                  <c:v>10.07.2014</c:v>
                </c:pt>
                <c:pt idx="27">
                  <c:v>17.07.2014</c:v>
                </c:pt>
                <c:pt idx="28">
                  <c:v>24.07.2014</c:v>
                </c:pt>
                <c:pt idx="29">
                  <c:v>31.07.2014</c:v>
                </c:pt>
                <c:pt idx="30">
                  <c:v>07.08.2014</c:v>
                </c:pt>
                <c:pt idx="31">
                  <c:v>14.08.2014</c:v>
                </c:pt>
                <c:pt idx="32">
                  <c:v>21.08.2014</c:v>
                </c:pt>
                <c:pt idx="33">
                  <c:v>28.08.2014</c:v>
                </c:pt>
                <c:pt idx="34">
                  <c:v>04.09.2014</c:v>
                </c:pt>
                <c:pt idx="35">
                  <c:v>11.09.2014</c:v>
                </c:pt>
                <c:pt idx="36">
                  <c:v>18.09.2014</c:v>
                </c:pt>
                <c:pt idx="37">
                  <c:v>25.09.2014</c:v>
                </c:pt>
                <c:pt idx="38">
                  <c:v>02.10.2014</c:v>
                </c:pt>
                <c:pt idx="39">
                  <c:v>09.10.2014</c:v>
                </c:pt>
                <c:pt idx="40">
                  <c:v>16.10.2014</c:v>
                </c:pt>
                <c:pt idx="41">
                  <c:v>23.10.2014</c:v>
                </c:pt>
                <c:pt idx="42">
                  <c:v>30.10.2014</c:v>
                </c:pt>
                <c:pt idx="43">
                  <c:v>06.11.2014</c:v>
                </c:pt>
                <c:pt idx="44">
                  <c:v>13.11.2014</c:v>
                </c:pt>
                <c:pt idx="45">
                  <c:v>20.11.2014</c:v>
                </c:pt>
                <c:pt idx="46">
                  <c:v>27.11.2014</c:v>
                </c:pt>
                <c:pt idx="47">
                  <c:v>04.12.2014</c:v>
                </c:pt>
                <c:pt idx="48">
                  <c:v>11.12.2014</c:v>
                </c:pt>
                <c:pt idx="49">
                  <c:v>18.12.2014</c:v>
                </c:pt>
                <c:pt idx="50">
                  <c:v>25.12.2014</c:v>
                </c:pt>
                <c:pt idx="51">
                  <c:v>08.01.2015</c:v>
                </c:pt>
                <c:pt idx="52">
                  <c:v>15.01.2015</c:v>
                </c:pt>
                <c:pt idx="53">
                  <c:v>22.01.2015</c:v>
                </c:pt>
                <c:pt idx="54">
                  <c:v>29.01.2015</c:v>
                </c:pt>
                <c:pt idx="55">
                  <c:v>05.02.2015</c:v>
                </c:pt>
                <c:pt idx="56">
                  <c:v>12.02.2015</c:v>
                </c:pt>
                <c:pt idx="57">
                  <c:v>19.02.2015</c:v>
                </c:pt>
                <c:pt idx="58">
                  <c:v>26.02.2015</c:v>
                </c:pt>
                <c:pt idx="59">
                  <c:v>05.03.2015</c:v>
                </c:pt>
                <c:pt idx="60">
                  <c:v>12.03.2015</c:v>
                </c:pt>
                <c:pt idx="61">
                  <c:v>19.03.2015</c:v>
                </c:pt>
                <c:pt idx="62">
                  <c:v>26.03.2015</c:v>
                </c:pt>
                <c:pt idx="63">
                  <c:v>02.04.2015</c:v>
                </c:pt>
                <c:pt idx="64">
                  <c:v>09.04.2015</c:v>
                </c:pt>
                <c:pt idx="65">
                  <c:v>16.04.2015</c:v>
                </c:pt>
                <c:pt idx="66">
                  <c:v>23.04.2015</c:v>
                </c:pt>
                <c:pt idx="67">
                  <c:v>30.04.2015</c:v>
                </c:pt>
                <c:pt idx="68">
                  <c:v>07.05.2015</c:v>
                </c:pt>
                <c:pt idx="69">
                  <c:v>14.05.2015</c:v>
                </c:pt>
                <c:pt idx="70">
                  <c:v>21.05.2015</c:v>
                </c:pt>
                <c:pt idx="71">
                  <c:v>28.05.2015</c:v>
                </c:pt>
                <c:pt idx="72">
                  <c:v>04.06.2015</c:v>
                </c:pt>
                <c:pt idx="73">
                  <c:v>11.06.2015</c:v>
                </c:pt>
                <c:pt idx="74">
                  <c:v>18.06.2015</c:v>
                </c:pt>
                <c:pt idx="75">
                  <c:v>25.06.2015</c:v>
                </c:pt>
                <c:pt idx="76">
                  <c:v>02.07.2015</c:v>
                </c:pt>
                <c:pt idx="77">
                  <c:v>09.07.2015</c:v>
                </c:pt>
                <c:pt idx="78">
                  <c:v>16.07.2015</c:v>
                </c:pt>
                <c:pt idx="79">
                  <c:v>23.07.2015</c:v>
                </c:pt>
                <c:pt idx="80">
                  <c:v>30.07.2015</c:v>
                </c:pt>
                <c:pt idx="81">
                  <c:v>06.08.2015</c:v>
                </c:pt>
                <c:pt idx="82">
                  <c:v>13.08.2015</c:v>
                </c:pt>
                <c:pt idx="83">
                  <c:v>20.08.2015</c:v>
                </c:pt>
                <c:pt idx="84">
                  <c:v>27.08.2015</c:v>
                </c:pt>
                <c:pt idx="85">
                  <c:v>03.09.2015</c:v>
                </c:pt>
                <c:pt idx="86">
                  <c:v>10.09.2015</c:v>
                </c:pt>
                <c:pt idx="87">
                  <c:v>17.09.2015</c:v>
                </c:pt>
                <c:pt idx="88">
                  <c:v>24.09.2015</c:v>
                </c:pt>
                <c:pt idx="89">
                  <c:v>01.10.2015</c:v>
                </c:pt>
                <c:pt idx="90">
                  <c:v>08.10.2015</c:v>
                </c:pt>
                <c:pt idx="91">
                  <c:v>15.10.2015</c:v>
                </c:pt>
                <c:pt idx="92">
                  <c:v>22.10.2015</c:v>
                </c:pt>
                <c:pt idx="93">
                  <c:v>29.10.2015</c:v>
                </c:pt>
                <c:pt idx="94">
                  <c:v>05.11.2015</c:v>
                </c:pt>
                <c:pt idx="95">
                  <c:v>12.11.2015</c:v>
                </c:pt>
                <c:pt idx="96">
                  <c:v>19.11.2015</c:v>
                </c:pt>
                <c:pt idx="97">
                  <c:v>26.11.2015</c:v>
                </c:pt>
                <c:pt idx="98">
                  <c:v>03.12.2015</c:v>
                </c:pt>
                <c:pt idx="99">
                  <c:v>10.12.2015</c:v>
                </c:pt>
                <c:pt idx="100">
                  <c:v>17.12.2015</c:v>
                </c:pt>
                <c:pt idx="101">
                  <c:v>24.12.2015</c:v>
                </c:pt>
                <c:pt idx="102">
                  <c:v>07.01.2016</c:v>
                </c:pt>
                <c:pt idx="103">
                  <c:v>14.01.2016</c:v>
                </c:pt>
                <c:pt idx="104">
                  <c:v>21.01.2016</c:v>
                </c:pt>
                <c:pt idx="105">
                  <c:v>28.01.2016</c:v>
                </c:pt>
                <c:pt idx="106">
                  <c:v>04.02.2016</c:v>
                </c:pt>
                <c:pt idx="107">
                  <c:v>11.02.2016</c:v>
                </c:pt>
                <c:pt idx="108">
                  <c:v>18.02.2016</c:v>
                </c:pt>
                <c:pt idx="109">
                  <c:v>25.02.2016</c:v>
                </c:pt>
                <c:pt idx="110">
                  <c:v>02.03.2016</c:v>
                </c:pt>
                <c:pt idx="111">
                  <c:v>09.03.2016</c:v>
                </c:pt>
                <c:pt idx="112">
                  <c:v>16.03.2016</c:v>
                </c:pt>
                <c:pt idx="113">
                  <c:v>23.03.2016</c:v>
                </c:pt>
                <c:pt idx="114">
                  <c:v>30.03.2016</c:v>
                </c:pt>
                <c:pt idx="115">
                  <c:v>07.04.2016</c:v>
                </c:pt>
                <c:pt idx="116">
                  <c:v>14.04.2016</c:v>
                </c:pt>
                <c:pt idx="117">
                  <c:v>21.04.2016</c:v>
                </c:pt>
                <c:pt idx="118">
                  <c:v>28.04.2016</c:v>
                </c:pt>
                <c:pt idx="119">
                  <c:v>06.05.2016</c:v>
                </c:pt>
                <c:pt idx="120">
                  <c:v>13.05.2016</c:v>
                </c:pt>
                <c:pt idx="121">
                  <c:v>20.05.2016</c:v>
                </c:pt>
                <c:pt idx="122">
                  <c:v>27.05.2016</c:v>
                </c:pt>
                <c:pt idx="123">
                  <c:v>02.06.2016</c:v>
                </c:pt>
                <c:pt idx="124">
                  <c:v>09.06.2016</c:v>
                </c:pt>
                <c:pt idx="125">
                  <c:v>16.06.2016</c:v>
                </c:pt>
                <c:pt idx="126">
                  <c:v>23.06.2016</c:v>
                </c:pt>
                <c:pt idx="127">
                  <c:v>30.06.2016</c:v>
                </c:pt>
                <c:pt idx="128">
                  <c:v>07.07.2016</c:v>
                </c:pt>
                <c:pt idx="129">
                  <c:v>14.07.2016</c:v>
                </c:pt>
                <c:pt idx="130">
                  <c:v>21.07.2016</c:v>
                </c:pt>
                <c:pt idx="131">
                  <c:v>28.07.2016</c:v>
                </c:pt>
                <c:pt idx="132">
                  <c:v>04.08.2016</c:v>
                </c:pt>
                <c:pt idx="133">
                  <c:v>11.08.2016</c:v>
                </c:pt>
                <c:pt idx="134">
                  <c:v>18.08.2016</c:v>
                </c:pt>
                <c:pt idx="135">
                  <c:v>25.08.2016</c:v>
                </c:pt>
                <c:pt idx="136">
                  <c:v>01.09.2016</c:v>
                </c:pt>
                <c:pt idx="137">
                  <c:v>08.09.2016</c:v>
                </c:pt>
                <c:pt idx="138">
                  <c:v>15.09.2016</c:v>
                </c:pt>
                <c:pt idx="139">
                  <c:v>22.09.2016</c:v>
                </c:pt>
                <c:pt idx="140">
                  <c:v>29.09.2016</c:v>
                </c:pt>
                <c:pt idx="141">
                  <c:v>06.10.2016</c:v>
                </c:pt>
                <c:pt idx="142">
                  <c:v>13.10.2016</c:v>
                </c:pt>
                <c:pt idx="143">
                  <c:v>20.10.2016</c:v>
                </c:pt>
                <c:pt idx="144">
                  <c:v>27.10.2016</c:v>
                </c:pt>
                <c:pt idx="145">
                  <c:v>03.11.2016</c:v>
                </c:pt>
                <c:pt idx="146">
                  <c:v>10.11.2016</c:v>
                </c:pt>
                <c:pt idx="147">
                  <c:v>17.11.2016</c:v>
                </c:pt>
                <c:pt idx="148">
                  <c:v>24.11.2016</c:v>
                </c:pt>
                <c:pt idx="149">
                  <c:v>01.12.2016</c:v>
                </c:pt>
                <c:pt idx="150">
                  <c:v>08.12.2016</c:v>
                </c:pt>
                <c:pt idx="151">
                  <c:v>15.12.2016</c:v>
                </c:pt>
                <c:pt idx="152">
                  <c:v>22.12.2016</c:v>
                </c:pt>
                <c:pt idx="153">
                  <c:v>12.01.2017</c:v>
                </c:pt>
                <c:pt idx="154">
                  <c:v>19.01.2017</c:v>
                </c:pt>
                <c:pt idx="155">
                  <c:v>26.01.2017</c:v>
                </c:pt>
                <c:pt idx="156">
                  <c:v>02.02.2017</c:v>
                </c:pt>
                <c:pt idx="157">
                  <c:v>09.02.2017</c:v>
                </c:pt>
                <c:pt idx="158">
                  <c:v>16.02.2017</c:v>
                </c:pt>
                <c:pt idx="159">
                  <c:v>23.02.2017</c:v>
                </c:pt>
                <c:pt idx="160">
                  <c:v>02.03.2017</c:v>
                </c:pt>
                <c:pt idx="161">
                  <c:v>09.03.2017</c:v>
                </c:pt>
                <c:pt idx="162">
                  <c:v>16.03.2017</c:v>
                </c:pt>
                <c:pt idx="163">
                  <c:v>23.03.2017</c:v>
                </c:pt>
                <c:pt idx="164">
                  <c:v>30.03.2017</c:v>
                </c:pt>
                <c:pt idx="165">
                  <c:v>06.04.2017</c:v>
                </c:pt>
                <c:pt idx="166">
                  <c:v>13.04.2017</c:v>
                </c:pt>
                <c:pt idx="167">
                  <c:v>20.04.2017</c:v>
                </c:pt>
                <c:pt idx="168">
                  <c:v>27.04.2017</c:v>
                </c:pt>
                <c:pt idx="169">
                  <c:v>04.05.2017</c:v>
                </c:pt>
                <c:pt idx="170">
                  <c:v>11.05.2017</c:v>
                </c:pt>
                <c:pt idx="171">
                  <c:v>18.05.2017</c:v>
                </c:pt>
                <c:pt idx="172">
                  <c:v>25.05.2017</c:v>
                </c:pt>
                <c:pt idx="173">
                  <c:v>01.06.2017</c:v>
                </c:pt>
                <c:pt idx="174">
                  <c:v>08.06.2017</c:v>
                </c:pt>
                <c:pt idx="175">
                  <c:v>15.06.2017</c:v>
                </c:pt>
                <c:pt idx="176">
                  <c:v>22.06.2017</c:v>
                </c:pt>
                <c:pt idx="177">
                  <c:v>29.06.2017</c:v>
                </c:pt>
                <c:pt idx="178">
                  <c:v>06.07.2017</c:v>
                </c:pt>
                <c:pt idx="179">
                  <c:v>13.07.2017</c:v>
                </c:pt>
                <c:pt idx="180">
                  <c:v>20.07.2017</c:v>
                </c:pt>
                <c:pt idx="181">
                  <c:v>27.07.2017</c:v>
                </c:pt>
                <c:pt idx="182">
                  <c:v>03.08.2017</c:v>
                </c:pt>
                <c:pt idx="183">
                  <c:v>10.08.2017</c:v>
                </c:pt>
                <c:pt idx="184">
                  <c:v>17.08.2017</c:v>
                </c:pt>
                <c:pt idx="185">
                  <c:v>24.08.2017</c:v>
                </c:pt>
                <c:pt idx="186">
                  <c:v>31.08.2017</c:v>
                </c:pt>
                <c:pt idx="187">
                  <c:v>07.09.2017</c:v>
                </c:pt>
                <c:pt idx="188">
                  <c:v>14.09.2017</c:v>
                </c:pt>
                <c:pt idx="189">
                  <c:v>21.09.2017</c:v>
                </c:pt>
                <c:pt idx="190">
                  <c:v>28.09.2017</c:v>
                </c:pt>
                <c:pt idx="191">
                  <c:v>05.10.2017</c:v>
                </c:pt>
                <c:pt idx="192">
                  <c:v>12.10.2017</c:v>
                </c:pt>
                <c:pt idx="193">
                  <c:v>19.10.2017</c:v>
                </c:pt>
                <c:pt idx="194">
                  <c:v>26.10.2017</c:v>
                </c:pt>
                <c:pt idx="195">
                  <c:v>11/2/2017</c:v>
                </c:pt>
                <c:pt idx="196">
                  <c:v>11/9/2017</c:v>
                </c:pt>
                <c:pt idx="197">
                  <c:v>11/16/2017</c:v>
                </c:pt>
                <c:pt idx="198">
                  <c:v>11/23/2017</c:v>
                </c:pt>
                <c:pt idx="199">
                  <c:v>11/30/2017</c:v>
                </c:pt>
                <c:pt idx="200">
                  <c:v>12/7/2017</c:v>
                </c:pt>
                <c:pt idx="201">
                  <c:v>12/14/2017</c:v>
                </c:pt>
                <c:pt idx="202">
                  <c:v>12/21/2017</c:v>
                </c:pt>
                <c:pt idx="203">
                  <c:v>12/28/2017</c:v>
                </c:pt>
                <c:pt idx="204">
                  <c:v>04.01.2018</c:v>
                </c:pt>
                <c:pt idx="205">
                  <c:v>1/11/2018</c:v>
                </c:pt>
                <c:pt idx="206">
                  <c:v>1/18/2018</c:v>
                </c:pt>
                <c:pt idx="207">
                  <c:v>1/25/2018</c:v>
                </c:pt>
                <c:pt idx="208">
                  <c:v>2/1/2018</c:v>
                </c:pt>
                <c:pt idx="209">
                  <c:v>2/8/2018</c:v>
                </c:pt>
                <c:pt idx="210">
                  <c:v>2/15/2018</c:v>
                </c:pt>
                <c:pt idx="211">
                  <c:v>22.03.2018</c:v>
                </c:pt>
                <c:pt idx="212">
                  <c:v>3/1/2018</c:v>
                </c:pt>
                <c:pt idx="213">
                  <c:v>3/8/2018</c:v>
                </c:pt>
                <c:pt idx="214">
                  <c:v>15.03.2018</c:v>
                </c:pt>
                <c:pt idx="215">
                  <c:v>22.03.2018</c:v>
                </c:pt>
                <c:pt idx="216">
                  <c:v>29.03.2018</c:v>
                </c:pt>
                <c:pt idx="217">
                  <c:v>05.04.2018</c:v>
                </c:pt>
                <c:pt idx="218">
                  <c:v>12.04.2018</c:v>
                </c:pt>
                <c:pt idx="219">
                  <c:v>19.04.2018</c:v>
                </c:pt>
                <c:pt idx="220">
                  <c:v>26.04.2018</c:v>
                </c:pt>
                <c:pt idx="221">
                  <c:v>03.05.2018</c:v>
                </c:pt>
                <c:pt idx="222">
                  <c:v>10.05.2018</c:v>
                </c:pt>
                <c:pt idx="223">
                  <c:v>17.05.2018</c:v>
                </c:pt>
                <c:pt idx="224">
                  <c:v>24.05.2018</c:v>
                </c:pt>
                <c:pt idx="225">
                  <c:v>31.05.2018</c:v>
                </c:pt>
                <c:pt idx="226">
                  <c:v>07.06.2018</c:v>
                </c:pt>
                <c:pt idx="227">
                  <c:v>14.06.2018</c:v>
                </c:pt>
                <c:pt idx="228">
                  <c:v>21.06.2018</c:v>
                </c:pt>
                <c:pt idx="229">
                  <c:v>28.06.2018</c:v>
                </c:pt>
                <c:pt idx="230">
                  <c:v>05.07.2018</c:v>
                </c:pt>
                <c:pt idx="231">
                  <c:v>12.07.2018</c:v>
                </c:pt>
                <c:pt idx="232">
                  <c:v>19.07.2018</c:v>
                </c:pt>
                <c:pt idx="233">
                  <c:v>26.07.2018</c:v>
                </c:pt>
                <c:pt idx="234">
                  <c:v>02.08.2018</c:v>
                </c:pt>
                <c:pt idx="235">
                  <c:v>09.08.2018</c:v>
                </c:pt>
                <c:pt idx="236">
                  <c:v>16.08.2018</c:v>
                </c:pt>
                <c:pt idx="237">
                  <c:v>23.08.2018</c:v>
                </c:pt>
                <c:pt idx="238">
                  <c:v>30.08.2018</c:v>
                </c:pt>
                <c:pt idx="239">
                  <c:v>06.09.2018</c:v>
                </c:pt>
                <c:pt idx="240">
                  <c:v>13.09.2018</c:v>
                </c:pt>
                <c:pt idx="241">
                  <c:v>20.09.2018</c:v>
                </c:pt>
                <c:pt idx="242">
                  <c:v>27.09.2018</c:v>
                </c:pt>
                <c:pt idx="243">
                  <c:v>04.10.2018</c:v>
                </c:pt>
                <c:pt idx="244">
                  <c:v>11.10.2018</c:v>
                </c:pt>
                <c:pt idx="245">
                  <c:v>18.10.2018</c:v>
                </c:pt>
                <c:pt idx="246">
                  <c:v>25.10.2018</c:v>
                </c:pt>
                <c:pt idx="247">
                  <c:v>01.11.2018</c:v>
                </c:pt>
                <c:pt idx="248">
                  <c:v>08.11.2018</c:v>
                </c:pt>
                <c:pt idx="249">
                  <c:v>15.11.2018</c:v>
                </c:pt>
                <c:pt idx="250">
                  <c:v>22.11.2018</c:v>
                </c:pt>
                <c:pt idx="251">
                  <c:v>29.11.2018</c:v>
                </c:pt>
                <c:pt idx="252">
                  <c:v>06.12.2018</c:v>
                </c:pt>
                <c:pt idx="253">
                  <c:v>13.12.2018</c:v>
                </c:pt>
                <c:pt idx="254">
                  <c:v>20.12.2018</c:v>
                </c:pt>
                <c:pt idx="255">
                  <c:v>27.12.2018</c:v>
                </c:pt>
                <c:pt idx="256">
                  <c:v>03.01.2019</c:v>
                </c:pt>
                <c:pt idx="257">
                  <c:v>10.01.2019</c:v>
                </c:pt>
                <c:pt idx="258">
                  <c:v>17.01.2019</c:v>
                </c:pt>
                <c:pt idx="259">
                  <c:v>24.01.2019</c:v>
                </c:pt>
                <c:pt idx="260">
                  <c:v>31.01.2019</c:v>
                </c:pt>
                <c:pt idx="261">
                  <c:v>07.02.2019</c:v>
                </c:pt>
                <c:pt idx="262">
                  <c:v>14.02.2019</c:v>
                </c:pt>
                <c:pt idx="263">
                  <c:v>21.02.2019</c:v>
                </c:pt>
                <c:pt idx="264">
                  <c:v>28.02.2019</c:v>
                </c:pt>
                <c:pt idx="265">
                  <c:v>07.03.2019</c:v>
                </c:pt>
                <c:pt idx="266">
                  <c:v>14.03.2019</c:v>
                </c:pt>
                <c:pt idx="267">
                  <c:v>21.03.2019</c:v>
                </c:pt>
                <c:pt idx="268">
                  <c:v>28.03.2019</c:v>
                </c:pt>
                <c:pt idx="269">
                  <c:v>04.04.2019</c:v>
                </c:pt>
                <c:pt idx="270">
                  <c:v>11.04.2019</c:v>
                </c:pt>
                <c:pt idx="271">
                  <c:v>18.04.2019</c:v>
                </c:pt>
                <c:pt idx="272">
                  <c:v>25.04.2019</c:v>
                </c:pt>
                <c:pt idx="273">
                  <c:v>02.05.2019</c:v>
                </c:pt>
                <c:pt idx="274">
                  <c:v>09.05.2019</c:v>
                </c:pt>
                <c:pt idx="275">
                  <c:v>16.05.2019</c:v>
                </c:pt>
                <c:pt idx="276">
                  <c:v>23.05.2019</c:v>
                </c:pt>
                <c:pt idx="277">
                  <c:v>30.05.2019</c:v>
                </c:pt>
                <c:pt idx="278">
                  <c:v>06.06.2019</c:v>
                </c:pt>
                <c:pt idx="279">
                  <c:v>13.06.2019</c:v>
                </c:pt>
                <c:pt idx="280">
                  <c:v>20.06.2019</c:v>
                </c:pt>
                <c:pt idx="281">
                  <c:v>27.06.2019</c:v>
                </c:pt>
                <c:pt idx="282">
                  <c:v>04.07.2019</c:v>
                </c:pt>
                <c:pt idx="283">
                  <c:v>11.07.2019</c:v>
                </c:pt>
                <c:pt idx="284">
                  <c:v>18.07.2019</c:v>
                </c:pt>
                <c:pt idx="285">
                  <c:v>25.07.2019</c:v>
                </c:pt>
                <c:pt idx="286">
                  <c:v>01.08.2019</c:v>
                </c:pt>
                <c:pt idx="287">
                  <c:v>08.08.2019</c:v>
                </c:pt>
                <c:pt idx="288">
                  <c:v>15.08.2019</c:v>
                </c:pt>
                <c:pt idx="289">
                  <c:v>22.08.2019</c:v>
                </c:pt>
                <c:pt idx="290">
                  <c:v>29.08.2019</c:v>
                </c:pt>
                <c:pt idx="291">
                  <c:v>05.09.2019</c:v>
                </c:pt>
                <c:pt idx="292">
                  <c:v>12.09.2019</c:v>
                </c:pt>
                <c:pt idx="293">
                  <c:v>19.09.2019</c:v>
                </c:pt>
                <c:pt idx="294">
                  <c:v>26.09.2019</c:v>
                </c:pt>
                <c:pt idx="295">
                  <c:v>03.10.2019</c:v>
                </c:pt>
                <c:pt idx="296">
                  <c:v>10.10.2019</c:v>
                </c:pt>
                <c:pt idx="297">
                  <c:v>17.10.2019</c:v>
                </c:pt>
                <c:pt idx="298">
                  <c:v>24.10.2019</c:v>
                </c:pt>
                <c:pt idx="299">
                  <c:v>31.10.2019</c:v>
                </c:pt>
                <c:pt idx="300">
                  <c:v>07.11.2019</c:v>
                </c:pt>
                <c:pt idx="301">
                  <c:v>14.11.2019</c:v>
                </c:pt>
                <c:pt idx="302">
                  <c:v>21.11.2019</c:v>
                </c:pt>
                <c:pt idx="303">
                  <c:v>28.11.2019</c:v>
                </c:pt>
                <c:pt idx="304">
                  <c:v>05.12.2019</c:v>
                </c:pt>
                <c:pt idx="305">
                  <c:v>12.12.2019</c:v>
                </c:pt>
                <c:pt idx="306">
                  <c:v>19.12.2019</c:v>
                </c:pt>
                <c:pt idx="307">
                  <c:v>26.12.2019</c:v>
                </c:pt>
                <c:pt idx="308">
                  <c:v>02.01.2020</c:v>
                </c:pt>
                <c:pt idx="309">
                  <c:v>09.01.2020</c:v>
                </c:pt>
                <c:pt idx="310">
                  <c:v>16.01.2020</c:v>
                </c:pt>
                <c:pt idx="311">
                  <c:v>23.01.2020</c:v>
                </c:pt>
                <c:pt idx="312">
                  <c:v>30.01.2020</c:v>
                </c:pt>
                <c:pt idx="313">
                  <c:v>06.02.2020</c:v>
                </c:pt>
                <c:pt idx="314">
                  <c:v>13.02.2020</c:v>
                </c:pt>
                <c:pt idx="315">
                  <c:v>20.02.2020</c:v>
                </c:pt>
                <c:pt idx="316">
                  <c:v>27.02.2020</c:v>
                </c:pt>
                <c:pt idx="317">
                  <c:v>05.03.2020</c:v>
                </c:pt>
                <c:pt idx="318">
                  <c:v>12.03.2020</c:v>
                </c:pt>
                <c:pt idx="319">
                  <c:v>19.03.2020</c:v>
                </c:pt>
                <c:pt idx="320">
                  <c:v>26.03.2020</c:v>
                </c:pt>
                <c:pt idx="321">
                  <c:v>02.04.2020</c:v>
                </c:pt>
                <c:pt idx="322">
                  <c:v>09.04.2020</c:v>
                </c:pt>
                <c:pt idx="323">
                  <c:v>16.04.2020</c:v>
                </c:pt>
                <c:pt idx="324">
                  <c:v>23.04.2020</c:v>
                </c:pt>
                <c:pt idx="325">
                  <c:v>30.04.2020</c:v>
                </c:pt>
                <c:pt idx="326">
                  <c:v>07.05.2020</c:v>
                </c:pt>
                <c:pt idx="327">
                  <c:v>14.05.2020</c:v>
                </c:pt>
                <c:pt idx="328">
                  <c:v>21.05.2020</c:v>
                </c:pt>
                <c:pt idx="329">
                  <c:v>28.05.2020</c:v>
                </c:pt>
              </c:strCache>
            </c:strRef>
          </c:cat>
          <c:val>
            <c:numRef>
              <c:f>'Carbamide-AN-UAN'!$C$6:$C$335</c:f>
              <c:numCache>
                <c:formatCode>#,##0.00</c:formatCode>
                <c:ptCount val="330"/>
                <c:pt idx="0">
                  <c:v>337.5</c:v>
                </c:pt>
                <c:pt idx="1">
                  <c:v>357.5</c:v>
                </c:pt>
                <c:pt idx="2">
                  <c:v>367.5</c:v>
                </c:pt>
                <c:pt idx="3">
                  <c:v>367.5</c:v>
                </c:pt>
                <c:pt idx="4">
                  <c:v>365</c:v>
                </c:pt>
                <c:pt idx="5">
                  <c:v>342.5</c:v>
                </c:pt>
                <c:pt idx="6">
                  <c:v>337.5</c:v>
                </c:pt>
                <c:pt idx="7">
                  <c:v>330</c:v>
                </c:pt>
                <c:pt idx="8">
                  <c:v>327.5</c:v>
                </c:pt>
                <c:pt idx="9">
                  <c:v>325</c:v>
                </c:pt>
                <c:pt idx="10">
                  <c:v>312.5</c:v>
                </c:pt>
                <c:pt idx="11">
                  <c:v>305</c:v>
                </c:pt>
                <c:pt idx="12">
                  <c:v>303</c:v>
                </c:pt>
                <c:pt idx="13">
                  <c:v>295</c:v>
                </c:pt>
                <c:pt idx="14">
                  <c:v>297.5</c:v>
                </c:pt>
                <c:pt idx="15">
                  <c:v>297.5</c:v>
                </c:pt>
                <c:pt idx="16">
                  <c:v>301.5</c:v>
                </c:pt>
                <c:pt idx="17">
                  <c:v>302.5</c:v>
                </c:pt>
                <c:pt idx="18">
                  <c:v>297.5</c:v>
                </c:pt>
                <c:pt idx="19">
                  <c:v>292.5</c:v>
                </c:pt>
                <c:pt idx="20">
                  <c:v>290</c:v>
                </c:pt>
                <c:pt idx="21">
                  <c:v>295</c:v>
                </c:pt>
                <c:pt idx="22">
                  <c:v>300</c:v>
                </c:pt>
                <c:pt idx="23">
                  <c:v>302.5</c:v>
                </c:pt>
                <c:pt idx="24">
                  <c:v>305</c:v>
                </c:pt>
                <c:pt idx="25">
                  <c:v>307.5</c:v>
                </c:pt>
                <c:pt idx="26">
                  <c:v>302.5</c:v>
                </c:pt>
                <c:pt idx="27">
                  <c:v>303.5</c:v>
                </c:pt>
                <c:pt idx="28">
                  <c:v>300</c:v>
                </c:pt>
                <c:pt idx="29">
                  <c:v>307.5</c:v>
                </c:pt>
                <c:pt idx="30">
                  <c:v>310</c:v>
                </c:pt>
                <c:pt idx="31">
                  <c:v>317.5</c:v>
                </c:pt>
                <c:pt idx="32">
                  <c:v>326</c:v>
                </c:pt>
                <c:pt idx="33">
                  <c:v>339</c:v>
                </c:pt>
                <c:pt idx="34">
                  <c:v>330</c:v>
                </c:pt>
                <c:pt idx="35">
                  <c:v>337.5</c:v>
                </c:pt>
                <c:pt idx="36">
                  <c:v>332.5</c:v>
                </c:pt>
                <c:pt idx="37">
                  <c:v>327.5</c:v>
                </c:pt>
                <c:pt idx="38">
                  <c:v>325</c:v>
                </c:pt>
                <c:pt idx="39">
                  <c:v>321.5</c:v>
                </c:pt>
                <c:pt idx="40">
                  <c:v>317.5</c:v>
                </c:pt>
                <c:pt idx="41">
                  <c:v>320</c:v>
                </c:pt>
                <c:pt idx="42">
                  <c:v>322.5</c:v>
                </c:pt>
                <c:pt idx="43">
                  <c:v>318.5</c:v>
                </c:pt>
                <c:pt idx="44">
                  <c:v>317.5</c:v>
                </c:pt>
                <c:pt idx="45">
                  <c:v>305.5</c:v>
                </c:pt>
                <c:pt idx="46">
                  <c:v>302.5</c:v>
                </c:pt>
                <c:pt idx="47">
                  <c:v>302.5</c:v>
                </c:pt>
                <c:pt idx="48">
                  <c:v>314</c:v>
                </c:pt>
                <c:pt idx="49">
                  <c:v>316.5</c:v>
                </c:pt>
                <c:pt idx="50">
                  <c:v>316.5</c:v>
                </c:pt>
                <c:pt idx="51">
                  <c:v>316.5</c:v>
                </c:pt>
                <c:pt idx="52">
                  <c:v>319.5</c:v>
                </c:pt>
                <c:pt idx="53">
                  <c:v>321</c:v>
                </c:pt>
                <c:pt idx="54">
                  <c:v>315</c:v>
                </c:pt>
                <c:pt idx="55">
                  <c:v>308.5</c:v>
                </c:pt>
                <c:pt idx="56">
                  <c:v>302</c:v>
                </c:pt>
                <c:pt idx="57">
                  <c:v>290.5</c:v>
                </c:pt>
                <c:pt idx="58">
                  <c:v>284</c:v>
                </c:pt>
                <c:pt idx="59">
                  <c:v>278.5</c:v>
                </c:pt>
                <c:pt idx="60">
                  <c:v>271</c:v>
                </c:pt>
                <c:pt idx="61">
                  <c:v>263.5</c:v>
                </c:pt>
                <c:pt idx="62">
                  <c:v>261</c:v>
                </c:pt>
                <c:pt idx="63">
                  <c:v>258</c:v>
                </c:pt>
                <c:pt idx="64">
                  <c:v>257.5</c:v>
                </c:pt>
                <c:pt idx="65">
                  <c:v>255</c:v>
                </c:pt>
                <c:pt idx="66">
                  <c:v>255.5</c:v>
                </c:pt>
                <c:pt idx="67">
                  <c:v>264</c:v>
                </c:pt>
                <c:pt idx="68">
                  <c:v>273</c:v>
                </c:pt>
                <c:pt idx="69">
                  <c:v>280.5</c:v>
                </c:pt>
                <c:pt idx="70">
                  <c:v>287.5</c:v>
                </c:pt>
                <c:pt idx="71">
                  <c:v>288</c:v>
                </c:pt>
                <c:pt idx="72">
                  <c:v>294</c:v>
                </c:pt>
                <c:pt idx="73">
                  <c:v>293.5</c:v>
                </c:pt>
                <c:pt idx="74">
                  <c:v>292</c:v>
                </c:pt>
                <c:pt idx="75">
                  <c:v>291.5</c:v>
                </c:pt>
                <c:pt idx="76">
                  <c:v>286</c:v>
                </c:pt>
                <c:pt idx="77">
                  <c:v>281.5</c:v>
                </c:pt>
                <c:pt idx="78">
                  <c:v>270</c:v>
                </c:pt>
                <c:pt idx="79">
                  <c:v>265.5</c:v>
                </c:pt>
                <c:pt idx="80">
                  <c:v>264.5</c:v>
                </c:pt>
                <c:pt idx="81">
                  <c:v>270</c:v>
                </c:pt>
                <c:pt idx="82">
                  <c:v>274</c:v>
                </c:pt>
                <c:pt idx="83">
                  <c:v>281.5</c:v>
                </c:pt>
                <c:pt idx="84">
                  <c:v>270.5</c:v>
                </c:pt>
                <c:pt idx="85">
                  <c:v>262.5</c:v>
                </c:pt>
                <c:pt idx="86">
                  <c:v>257.5</c:v>
                </c:pt>
                <c:pt idx="87">
                  <c:v>254.5</c:v>
                </c:pt>
                <c:pt idx="88">
                  <c:v>252.5</c:v>
                </c:pt>
                <c:pt idx="89">
                  <c:v>250.5</c:v>
                </c:pt>
                <c:pt idx="90">
                  <c:v>248.5</c:v>
                </c:pt>
                <c:pt idx="91">
                  <c:v>251.5</c:v>
                </c:pt>
                <c:pt idx="92">
                  <c:v>255</c:v>
                </c:pt>
                <c:pt idx="93">
                  <c:v>259</c:v>
                </c:pt>
                <c:pt idx="94">
                  <c:v>261.5</c:v>
                </c:pt>
                <c:pt idx="95">
                  <c:v>261.5</c:v>
                </c:pt>
                <c:pt idx="96">
                  <c:v>257</c:v>
                </c:pt>
                <c:pt idx="97">
                  <c:v>253.5</c:v>
                </c:pt>
                <c:pt idx="98">
                  <c:v>237.5</c:v>
                </c:pt>
                <c:pt idx="99">
                  <c:v>237.5</c:v>
                </c:pt>
                <c:pt idx="100">
                  <c:v>240.5</c:v>
                </c:pt>
                <c:pt idx="101">
                  <c:v>240.5</c:v>
                </c:pt>
                <c:pt idx="102">
                  <c:v>237.5</c:v>
                </c:pt>
                <c:pt idx="103">
                  <c:v>218.5</c:v>
                </c:pt>
                <c:pt idx="104">
                  <c:v>203</c:v>
                </c:pt>
                <c:pt idx="105">
                  <c:v>199</c:v>
                </c:pt>
                <c:pt idx="106">
                  <c:v>204.5</c:v>
                </c:pt>
                <c:pt idx="107">
                  <c:v>204.5</c:v>
                </c:pt>
                <c:pt idx="108">
                  <c:v>225.5</c:v>
                </c:pt>
                <c:pt idx="109">
                  <c:v>216.5</c:v>
                </c:pt>
                <c:pt idx="110">
                  <c:v>216.5</c:v>
                </c:pt>
                <c:pt idx="111">
                  <c:v>217.5</c:v>
                </c:pt>
                <c:pt idx="112">
                  <c:v>216</c:v>
                </c:pt>
                <c:pt idx="113">
                  <c:v>210</c:v>
                </c:pt>
                <c:pt idx="114">
                  <c:v>212.5</c:v>
                </c:pt>
                <c:pt idx="115">
                  <c:v>212.5</c:v>
                </c:pt>
                <c:pt idx="116">
                  <c:v>207.5</c:v>
                </c:pt>
                <c:pt idx="117">
                  <c:v>204.5</c:v>
                </c:pt>
                <c:pt idx="118">
                  <c:v>206</c:v>
                </c:pt>
                <c:pt idx="119">
                  <c:v>203.5</c:v>
                </c:pt>
                <c:pt idx="120">
                  <c:v>202</c:v>
                </c:pt>
                <c:pt idx="121">
                  <c:v>200.5</c:v>
                </c:pt>
                <c:pt idx="122">
                  <c:v>193</c:v>
                </c:pt>
                <c:pt idx="123">
                  <c:v>193.5</c:v>
                </c:pt>
                <c:pt idx="124">
                  <c:v>193.5</c:v>
                </c:pt>
                <c:pt idx="125">
                  <c:v>193.5</c:v>
                </c:pt>
                <c:pt idx="126">
                  <c:v>191.5</c:v>
                </c:pt>
                <c:pt idx="127">
                  <c:v>185</c:v>
                </c:pt>
                <c:pt idx="128">
                  <c:v>182.5</c:v>
                </c:pt>
                <c:pt idx="129">
                  <c:v>176</c:v>
                </c:pt>
                <c:pt idx="130">
                  <c:v>173</c:v>
                </c:pt>
                <c:pt idx="131">
                  <c:v>174.5</c:v>
                </c:pt>
                <c:pt idx="132">
                  <c:v>179</c:v>
                </c:pt>
                <c:pt idx="133">
                  <c:v>180.5</c:v>
                </c:pt>
                <c:pt idx="134">
                  <c:v>187</c:v>
                </c:pt>
                <c:pt idx="135">
                  <c:v>185</c:v>
                </c:pt>
                <c:pt idx="136">
                  <c:v>192</c:v>
                </c:pt>
                <c:pt idx="137">
                  <c:v>192</c:v>
                </c:pt>
                <c:pt idx="138">
                  <c:v>190</c:v>
                </c:pt>
                <c:pt idx="139">
                  <c:v>190</c:v>
                </c:pt>
                <c:pt idx="140">
                  <c:v>190</c:v>
                </c:pt>
                <c:pt idx="141">
                  <c:v>188.5</c:v>
                </c:pt>
                <c:pt idx="142">
                  <c:v>189.5</c:v>
                </c:pt>
                <c:pt idx="143">
                  <c:v>189.5</c:v>
                </c:pt>
                <c:pt idx="144">
                  <c:v>194.5</c:v>
                </c:pt>
                <c:pt idx="145">
                  <c:v>198.5</c:v>
                </c:pt>
                <c:pt idx="146">
                  <c:v>208.5</c:v>
                </c:pt>
                <c:pt idx="147">
                  <c:v>220.5</c:v>
                </c:pt>
                <c:pt idx="148">
                  <c:v>219</c:v>
                </c:pt>
                <c:pt idx="149">
                  <c:v>210</c:v>
                </c:pt>
                <c:pt idx="150">
                  <c:v>212</c:v>
                </c:pt>
                <c:pt idx="151">
                  <c:v>215</c:v>
                </c:pt>
                <c:pt idx="152">
                  <c:v>220.5</c:v>
                </c:pt>
                <c:pt idx="153">
                  <c:v>245</c:v>
                </c:pt>
                <c:pt idx="154">
                  <c:v>250.5</c:v>
                </c:pt>
                <c:pt idx="155">
                  <c:v>251.5</c:v>
                </c:pt>
                <c:pt idx="156">
                  <c:v>252.5</c:v>
                </c:pt>
                <c:pt idx="157">
                  <c:v>244</c:v>
                </c:pt>
                <c:pt idx="158">
                  <c:v>251.5</c:v>
                </c:pt>
                <c:pt idx="159">
                  <c:v>242.5</c:v>
                </c:pt>
                <c:pt idx="160">
                  <c:v>242.5</c:v>
                </c:pt>
                <c:pt idx="161">
                  <c:v>242.5</c:v>
                </c:pt>
                <c:pt idx="162">
                  <c:v>237.5</c:v>
                </c:pt>
                <c:pt idx="163">
                  <c:v>232.5</c:v>
                </c:pt>
                <c:pt idx="164">
                  <c:v>220</c:v>
                </c:pt>
                <c:pt idx="165">
                  <c:v>217.5</c:v>
                </c:pt>
                <c:pt idx="166">
                  <c:v>207</c:v>
                </c:pt>
                <c:pt idx="167">
                  <c:v>191</c:v>
                </c:pt>
                <c:pt idx="168">
                  <c:v>183.5</c:v>
                </c:pt>
                <c:pt idx="169">
                  <c:v>181.5</c:v>
                </c:pt>
                <c:pt idx="170">
                  <c:v>174</c:v>
                </c:pt>
                <c:pt idx="171">
                  <c:v>179.5</c:v>
                </c:pt>
                <c:pt idx="172">
                  <c:v>187.5</c:v>
                </c:pt>
                <c:pt idx="173">
                  <c:v>187.5</c:v>
                </c:pt>
                <c:pt idx="174">
                  <c:v>187.5</c:v>
                </c:pt>
                <c:pt idx="175">
                  <c:v>187.5</c:v>
                </c:pt>
                <c:pt idx="176">
                  <c:v>187.5</c:v>
                </c:pt>
                <c:pt idx="177">
                  <c:v>187.5</c:v>
                </c:pt>
                <c:pt idx="178">
                  <c:v>182.5</c:v>
                </c:pt>
                <c:pt idx="179">
                  <c:v>182.5</c:v>
                </c:pt>
                <c:pt idx="180">
                  <c:v>184</c:v>
                </c:pt>
                <c:pt idx="181">
                  <c:v>184</c:v>
                </c:pt>
                <c:pt idx="182">
                  <c:v>188.5</c:v>
                </c:pt>
                <c:pt idx="183">
                  <c:v>197.5</c:v>
                </c:pt>
                <c:pt idx="184">
                  <c:v>202.5</c:v>
                </c:pt>
                <c:pt idx="185">
                  <c:v>200</c:v>
                </c:pt>
                <c:pt idx="186">
                  <c:v>205.5</c:v>
                </c:pt>
                <c:pt idx="187">
                  <c:v>219.5</c:v>
                </c:pt>
                <c:pt idx="188">
                  <c:v>230</c:v>
                </c:pt>
                <c:pt idx="189">
                  <c:v>250.5</c:v>
                </c:pt>
                <c:pt idx="190">
                  <c:v>251.5</c:v>
                </c:pt>
                <c:pt idx="191">
                  <c:v>251.5</c:v>
                </c:pt>
                <c:pt idx="192">
                  <c:v>257.5</c:v>
                </c:pt>
                <c:pt idx="193">
                  <c:v>271.5</c:v>
                </c:pt>
                <c:pt idx="194">
                  <c:v>273.5</c:v>
                </c:pt>
                <c:pt idx="195">
                  <c:v>274.5</c:v>
                </c:pt>
                <c:pt idx="196">
                  <c:v>262.5</c:v>
                </c:pt>
                <c:pt idx="197">
                  <c:v>247.5</c:v>
                </c:pt>
                <c:pt idx="198">
                  <c:v>237.5</c:v>
                </c:pt>
                <c:pt idx="199">
                  <c:v>212.5</c:v>
                </c:pt>
                <c:pt idx="200">
                  <c:v>212.5</c:v>
                </c:pt>
                <c:pt idx="201">
                  <c:v>212.5</c:v>
                </c:pt>
                <c:pt idx="202">
                  <c:v>220</c:v>
                </c:pt>
                <c:pt idx="203">
                  <c:v>220</c:v>
                </c:pt>
                <c:pt idx="204">
                  <c:v>220</c:v>
                </c:pt>
                <c:pt idx="205">
                  <c:v>222.5</c:v>
                </c:pt>
                <c:pt idx="206">
                  <c:v>224</c:v>
                </c:pt>
                <c:pt idx="207">
                  <c:v>227.5</c:v>
                </c:pt>
                <c:pt idx="208">
                  <c:v>225.5</c:v>
                </c:pt>
                <c:pt idx="209">
                  <c:v>227.5</c:v>
                </c:pt>
                <c:pt idx="210">
                  <c:v>227.5</c:v>
                </c:pt>
                <c:pt idx="211">
                  <c:v>231</c:v>
                </c:pt>
                <c:pt idx="212">
                  <c:v>233.5</c:v>
                </c:pt>
                <c:pt idx="213">
                  <c:v>237.5</c:v>
                </c:pt>
                <c:pt idx="214">
                  <c:v>242.5</c:v>
                </c:pt>
                <c:pt idx="215">
                  <c:v>235.5</c:v>
                </c:pt>
                <c:pt idx="216">
                  <c:v>226</c:v>
                </c:pt>
                <c:pt idx="217">
                  <c:v>227</c:v>
                </c:pt>
                <c:pt idx="218">
                  <c:v>223.5</c:v>
                </c:pt>
                <c:pt idx="219">
                  <c:v>227.5</c:v>
                </c:pt>
                <c:pt idx="220">
                  <c:v>225.5</c:v>
                </c:pt>
                <c:pt idx="221">
                  <c:v>223.5</c:v>
                </c:pt>
                <c:pt idx="222">
                  <c:v>219.5</c:v>
                </c:pt>
                <c:pt idx="223">
                  <c:v>216.5</c:v>
                </c:pt>
                <c:pt idx="224">
                  <c:v>215.5</c:v>
                </c:pt>
                <c:pt idx="225">
                  <c:v>219.5</c:v>
                </c:pt>
                <c:pt idx="226">
                  <c:v>224.5</c:v>
                </c:pt>
                <c:pt idx="227">
                  <c:v>226</c:v>
                </c:pt>
                <c:pt idx="228">
                  <c:v>229.5</c:v>
                </c:pt>
                <c:pt idx="229">
                  <c:v>250</c:v>
                </c:pt>
                <c:pt idx="230">
                  <c:v>250</c:v>
                </c:pt>
                <c:pt idx="231">
                  <c:v>257.5</c:v>
                </c:pt>
                <c:pt idx="232">
                  <c:v>263</c:v>
                </c:pt>
                <c:pt idx="233">
                  <c:v>247.5</c:v>
                </c:pt>
                <c:pt idx="234">
                  <c:v>247.5</c:v>
                </c:pt>
                <c:pt idx="235">
                  <c:v>250.5</c:v>
                </c:pt>
                <c:pt idx="236">
                  <c:v>252.5</c:v>
                </c:pt>
                <c:pt idx="237">
                  <c:v>257.5</c:v>
                </c:pt>
                <c:pt idx="238">
                  <c:v>262.5</c:v>
                </c:pt>
                <c:pt idx="239">
                  <c:v>262.5</c:v>
                </c:pt>
                <c:pt idx="240">
                  <c:v>272.5</c:v>
                </c:pt>
                <c:pt idx="241">
                  <c:v>272.5</c:v>
                </c:pt>
                <c:pt idx="242">
                  <c:v>272.5</c:v>
                </c:pt>
                <c:pt idx="243">
                  <c:v>277.5</c:v>
                </c:pt>
                <c:pt idx="244">
                  <c:v>287.5</c:v>
                </c:pt>
                <c:pt idx="245">
                  <c:v>292.5</c:v>
                </c:pt>
                <c:pt idx="246">
                  <c:v>292.5</c:v>
                </c:pt>
                <c:pt idx="247">
                  <c:v>292.5</c:v>
                </c:pt>
                <c:pt idx="248">
                  <c:v>295</c:v>
                </c:pt>
                <c:pt idx="249">
                  <c:v>297.5</c:v>
                </c:pt>
                <c:pt idx="250">
                  <c:v>292.5</c:v>
                </c:pt>
                <c:pt idx="251">
                  <c:v>287.5</c:v>
                </c:pt>
                <c:pt idx="252">
                  <c:v>286.5</c:v>
                </c:pt>
                <c:pt idx="253">
                  <c:v>282.5</c:v>
                </c:pt>
                <c:pt idx="254">
                  <c:v>277.5</c:v>
                </c:pt>
                <c:pt idx="255">
                  <c:v>272.5</c:v>
                </c:pt>
                <c:pt idx="256">
                  <c:v>272.5</c:v>
                </c:pt>
                <c:pt idx="257">
                  <c:v>277.5</c:v>
                </c:pt>
                <c:pt idx="258">
                  <c:v>277.5</c:v>
                </c:pt>
                <c:pt idx="259">
                  <c:v>277.5</c:v>
                </c:pt>
                <c:pt idx="260">
                  <c:v>272.5</c:v>
                </c:pt>
                <c:pt idx="261">
                  <c:v>257.5</c:v>
                </c:pt>
                <c:pt idx="262">
                  <c:v>253.5</c:v>
                </c:pt>
                <c:pt idx="263">
                  <c:v>237.5</c:v>
                </c:pt>
                <c:pt idx="264">
                  <c:v>227.5</c:v>
                </c:pt>
                <c:pt idx="265">
                  <c:v>227.5</c:v>
                </c:pt>
                <c:pt idx="266">
                  <c:v>225.5</c:v>
                </c:pt>
                <c:pt idx="267">
                  <c:v>220</c:v>
                </c:pt>
                <c:pt idx="268">
                  <c:v>217.5</c:v>
                </c:pt>
                <c:pt idx="269">
                  <c:v>217.5</c:v>
                </c:pt>
                <c:pt idx="270">
                  <c:v>220.5</c:v>
                </c:pt>
                <c:pt idx="271">
                  <c:v>225</c:v>
                </c:pt>
                <c:pt idx="272">
                  <c:v>225</c:v>
                </c:pt>
                <c:pt idx="273">
                  <c:v>225</c:v>
                </c:pt>
                <c:pt idx="274">
                  <c:v>230</c:v>
                </c:pt>
                <c:pt idx="275">
                  <c:v>245</c:v>
                </c:pt>
                <c:pt idx="276">
                  <c:v>250.5</c:v>
                </c:pt>
                <c:pt idx="277">
                  <c:v>252.5</c:v>
                </c:pt>
                <c:pt idx="278">
                  <c:v>252.5</c:v>
                </c:pt>
                <c:pt idx="279">
                  <c:v>257</c:v>
                </c:pt>
                <c:pt idx="280">
                  <c:v>257</c:v>
                </c:pt>
                <c:pt idx="281">
                  <c:v>257</c:v>
                </c:pt>
                <c:pt idx="282">
                  <c:v>262.5</c:v>
                </c:pt>
                <c:pt idx="283">
                  <c:v>262.5</c:v>
                </c:pt>
                <c:pt idx="284">
                  <c:v>265</c:v>
                </c:pt>
                <c:pt idx="285">
                  <c:v>262.5</c:v>
                </c:pt>
                <c:pt idx="286">
                  <c:v>257.5</c:v>
                </c:pt>
                <c:pt idx="287">
                  <c:v>255</c:v>
                </c:pt>
                <c:pt idx="288">
                  <c:v>247.5</c:v>
                </c:pt>
                <c:pt idx="289">
                  <c:v>242.5</c:v>
                </c:pt>
                <c:pt idx="290">
                  <c:v>237.5</c:v>
                </c:pt>
                <c:pt idx="291">
                  <c:v>237.5</c:v>
                </c:pt>
                <c:pt idx="292">
                  <c:v>240.5</c:v>
                </c:pt>
                <c:pt idx="293">
                  <c:v>237.5</c:v>
                </c:pt>
                <c:pt idx="294">
                  <c:v>231</c:v>
                </c:pt>
                <c:pt idx="295">
                  <c:v>232.5</c:v>
                </c:pt>
                <c:pt idx="296">
                  <c:v>226.5</c:v>
                </c:pt>
                <c:pt idx="297">
                  <c:v>226.5</c:v>
                </c:pt>
                <c:pt idx="298">
                  <c:v>232.5</c:v>
                </c:pt>
                <c:pt idx="299">
                  <c:v>225.5</c:v>
                </c:pt>
                <c:pt idx="300">
                  <c:v>217.5</c:v>
                </c:pt>
                <c:pt idx="301">
                  <c:v>217.5</c:v>
                </c:pt>
                <c:pt idx="302">
                  <c:v>210.5</c:v>
                </c:pt>
                <c:pt idx="303">
                  <c:v>215</c:v>
                </c:pt>
                <c:pt idx="304">
                  <c:v>217.5</c:v>
                </c:pt>
                <c:pt idx="305">
                  <c:v>217.5</c:v>
                </c:pt>
                <c:pt idx="306">
                  <c:v>217.5</c:v>
                </c:pt>
                <c:pt idx="307">
                  <c:v>217.5</c:v>
                </c:pt>
                <c:pt idx="308">
                  <c:v>217.5</c:v>
                </c:pt>
                <c:pt idx="309">
                  <c:v>222.5</c:v>
                </c:pt>
                <c:pt idx="310">
                  <c:v>218.5</c:v>
                </c:pt>
                <c:pt idx="311">
                  <c:v>216</c:v>
                </c:pt>
                <c:pt idx="312">
                  <c:v>209</c:v>
                </c:pt>
                <c:pt idx="313">
                  <c:v>206.5</c:v>
                </c:pt>
                <c:pt idx="314">
                  <c:v>210.5</c:v>
                </c:pt>
                <c:pt idx="315">
                  <c:v>214</c:v>
                </c:pt>
                <c:pt idx="316">
                  <c:v>221.5</c:v>
                </c:pt>
                <c:pt idx="317">
                  <c:v>222.5</c:v>
                </c:pt>
                <c:pt idx="318">
                  <c:v>227.5</c:v>
                </c:pt>
                <c:pt idx="319">
                  <c:v>229.5</c:v>
                </c:pt>
                <c:pt idx="320">
                  <c:v>234</c:v>
                </c:pt>
                <c:pt idx="321">
                  <c:v>224.5</c:v>
                </c:pt>
                <c:pt idx="322">
                  <c:v>223.5</c:v>
                </c:pt>
                <c:pt idx="323">
                  <c:v>217.5</c:v>
                </c:pt>
                <c:pt idx="324">
                  <c:v>213</c:v>
                </c:pt>
                <c:pt idx="325">
                  <c:v>212.5</c:v>
                </c:pt>
                <c:pt idx="326">
                  <c:v>204.5</c:v>
                </c:pt>
                <c:pt idx="327">
                  <c:v>200.5</c:v>
                </c:pt>
                <c:pt idx="328">
                  <c:v>201.5</c:v>
                </c:pt>
                <c:pt idx="329">
                  <c:v>202.5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D2-4714-8A5A-E417DFA69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8419391"/>
        <c:axId val="1838422303"/>
      </c:lineChart>
      <c:catAx>
        <c:axId val="183841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38422303"/>
        <c:crosses val="autoZero"/>
        <c:auto val="1"/>
        <c:lblAlgn val="ctr"/>
        <c:lblOffset val="100"/>
        <c:noMultiLvlLbl val="0"/>
      </c:catAx>
      <c:valAx>
        <c:axId val="1838422303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дол США/т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38419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0" i="0" baseline="0" dirty="0" smtClean="0">
                <a:effectLst/>
              </a:rPr>
              <a:t>ІМПОРТ КАРБАМІДУ ТА КАС ТА ЗАПРОПОНОВАНІ КВОТИ НА ІМПОРТ</a:t>
            </a:r>
            <a:endParaRPr lang="uk-UA" dirty="0">
              <a:effectLst/>
            </a:endParaRPr>
          </a:p>
        </c:rich>
      </c:tx>
      <c:layout>
        <c:manualLayout>
          <c:xMode val="edge"/>
          <c:yMode val="edge"/>
          <c:x val="1.3177298165374998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DD-411F-B6C1-F1DD4631143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DD-411F-B6C1-F1DD4631143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DD-411F-B6C1-F1DD46311438}"/>
              </c:ext>
            </c:extLst>
          </c:dPt>
          <c:cat>
            <c:strRef>
              <c:f>'азот 3'!$U$20:$Z$20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1ий рік</c:v>
                </c:pt>
                <c:pt idx="4">
                  <c:v>2ий рік</c:v>
                </c:pt>
                <c:pt idx="5">
                  <c:v>3ий рік</c:v>
                </c:pt>
              </c:strCache>
            </c:strRef>
          </c:cat>
          <c:val>
            <c:numRef>
              <c:f>'азот 3'!$U$21:$Z$21</c:f>
              <c:numCache>
                <c:formatCode>General</c:formatCode>
                <c:ptCount val="6"/>
                <c:pt idx="0">
                  <c:v>783.6</c:v>
                </c:pt>
                <c:pt idx="1">
                  <c:v>567</c:v>
                </c:pt>
                <c:pt idx="2">
                  <c:v>509.5</c:v>
                </c:pt>
                <c:pt idx="3">
                  <c:v>521.70000000000005</c:v>
                </c:pt>
                <c:pt idx="4">
                  <c:v>532.1</c:v>
                </c:pt>
                <c:pt idx="5">
                  <c:v>542.70000000000005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DD-411F-B6C1-F1DD46311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4977279"/>
        <c:axId val="1904971455"/>
      </c:barChart>
      <c:catAx>
        <c:axId val="1904977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04971455"/>
        <c:crosses val="autoZero"/>
        <c:auto val="1"/>
        <c:lblAlgn val="ctr"/>
        <c:lblOffset val="100"/>
        <c:noMultiLvlLbl val="0"/>
      </c:catAx>
      <c:valAx>
        <c:axId val="1904971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904977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ІМПОРТ Азотні </a:t>
            </a:r>
            <a:r>
              <a:rPr lang="uk-UA" dirty="0"/>
              <a:t>добрива, УКТ</a:t>
            </a:r>
            <a:r>
              <a:rPr lang="uk-UA" baseline="0" dirty="0"/>
              <a:t> ЗЕД </a:t>
            </a:r>
            <a:r>
              <a:rPr lang="uk-UA" dirty="0"/>
              <a:t>3102</a:t>
            </a:r>
            <a:endParaRPr lang="en-US" dirty="0"/>
          </a:p>
        </c:rich>
      </c:tx>
      <c:layout>
        <c:manualLayout>
          <c:xMode val="edge"/>
          <c:yMode val="edge"/>
          <c:x val="8.5023104441421971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Sheet4!$J$3</c:f>
              <c:strCache>
                <c:ptCount val="1"/>
                <c:pt idx="0">
                  <c:v>Загальний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Sheet4!$K$2:$O$2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Sheet4!$K$3:$O$3</c:f>
              <c:numCache>
                <c:formatCode>#,##0</c:formatCode>
                <c:ptCount val="5"/>
                <c:pt idx="0">
                  <c:v>974.884097</c:v>
                </c:pt>
                <c:pt idx="1">
                  <c:v>1241.029972</c:v>
                </c:pt>
                <c:pt idx="2">
                  <c:v>1743.552582</c:v>
                </c:pt>
                <c:pt idx="3">
                  <c:v>1358.261851</c:v>
                </c:pt>
                <c:pt idx="4" formatCode="_-* #,##0.0_₴_-;\-* #,##0.0_₴_-;_-* &quot;-&quot;??_₴_-;_-@_-">
                  <c:v>1595.522580073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2C2-B138-E99E1C1093C5}"/>
            </c:ext>
          </c:extLst>
        </c:ser>
        <c:ser>
          <c:idx val="1"/>
          <c:order val="1"/>
          <c:tx>
            <c:strRef>
              <c:f>Sheet4!$J$4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Sheet4!$K$2:$O$2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Sheet4!$K$4:$O$4</c:f>
              <c:numCache>
                <c:formatCode>#,##0</c:formatCode>
                <c:ptCount val="5"/>
                <c:pt idx="0">
                  <c:v>792.91683499999999</c:v>
                </c:pt>
                <c:pt idx="1">
                  <c:v>969.081999</c:v>
                </c:pt>
                <c:pt idx="2">
                  <c:v>915.40884300000005</c:v>
                </c:pt>
                <c:pt idx="3">
                  <c:v>179.64506600000001</c:v>
                </c:pt>
                <c:pt idx="4" formatCode="_-* #,##0.0_₴_-;\-* #,##0.0_₴_-;_-* &quot;-&quot;??_₴_-;_-@_-">
                  <c:v>38.799730799999999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3B-42C2-B138-E99E1C109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641360"/>
        <c:axId val="578639720"/>
      </c:barChart>
      <c:catAx>
        <c:axId val="57864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8639720"/>
        <c:crosses val="autoZero"/>
        <c:auto val="1"/>
        <c:lblAlgn val="ctr"/>
        <c:lblOffset val="100"/>
        <c:noMultiLvlLbl val="0"/>
      </c:catAx>
      <c:valAx>
        <c:axId val="57863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864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dirty="0" smtClean="0"/>
              <a:t>ГЕОГР.</a:t>
            </a:r>
            <a:r>
              <a:rPr lang="uk-UA" baseline="0" dirty="0" smtClean="0"/>
              <a:t> СТРУКТУРА ІМПОРТУ </a:t>
            </a:r>
            <a:r>
              <a:rPr lang="uk-UA" dirty="0" smtClean="0"/>
              <a:t>Азотні</a:t>
            </a:r>
            <a:r>
              <a:rPr lang="uk-UA" baseline="0" dirty="0" smtClean="0"/>
              <a:t> </a:t>
            </a:r>
            <a:r>
              <a:rPr lang="uk-UA" baseline="0" dirty="0"/>
              <a:t>добрива, код 3102, т </a:t>
            </a:r>
            <a:endParaRPr lang="en-US" dirty="0"/>
          </a:p>
        </c:rich>
      </c:tx>
      <c:layout>
        <c:manualLayout>
          <c:xMode val="edge"/>
          <c:yMode val="edge"/>
          <c:x val="9.386528133049972E-2"/>
          <c:y val="2.8202115158636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34624671916010497"/>
          <c:y val="0.21559565470982794"/>
          <c:w val="0.35472900262467189"/>
          <c:h val="0.5912150043744530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7F-4A3B-842C-A4CC324540E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7F-4A3B-842C-A4CC324540E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7F-4A3B-842C-A4CC324540E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7F-4A3B-842C-A4CC324540E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7F-4A3B-842C-A4CC324540E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87F-4A3B-842C-A4CC324540E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87F-4A3B-842C-A4CC324540E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87F-4A3B-842C-A4CC324540E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87F-4A3B-842C-A4CC324540E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87F-4A3B-842C-A4CC324540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Sheet3!$M$2:$M$11</c:f>
              <c:strCache>
                <c:ptCount val="10"/>
                <c:pt idx="0">
                  <c:v>Білорусь</c:v>
                </c:pt>
                <c:pt idx="1">
                  <c:v>Польща </c:v>
                </c:pt>
                <c:pt idx="2">
                  <c:v>Грузія </c:v>
                </c:pt>
                <c:pt idx="3">
                  <c:v>Туреччина</c:v>
                </c:pt>
                <c:pt idx="4">
                  <c:v>Литва</c:v>
                </c:pt>
                <c:pt idx="5">
                  <c:v>Болгарія</c:v>
                </c:pt>
                <c:pt idx="6">
                  <c:v>Єгипет</c:v>
                </c:pt>
                <c:pt idx="7">
                  <c:v>Казахстан</c:v>
                </c:pt>
                <c:pt idx="8">
                  <c:v>РФ</c:v>
                </c:pt>
                <c:pt idx="9">
                  <c:v>Інші</c:v>
                </c:pt>
              </c:strCache>
            </c:strRef>
          </c:cat>
          <c:val>
            <c:numRef>
              <c:f>Sheet3!$N$2:$N$11</c:f>
              <c:numCache>
                <c:formatCode>_-* #,##0.0_₴_-;\-* #,##0.0_₴_-;_-* "-"??_₴_-;_-@_-</c:formatCode>
                <c:ptCount val="10"/>
                <c:pt idx="0">
                  <c:v>379061346</c:v>
                </c:pt>
                <c:pt idx="1">
                  <c:v>211320406.55000001</c:v>
                </c:pt>
                <c:pt idx="2">
                  <c:v>197249515</c:v>
                </c:pt>
                <c:pt idx="3">
                  <c:v>178908942</c:v>
                </c:pt>
                <c:pt idx="4">
                  <c:v>149751909</c:v>
                </c:pt>
                <c:pt idx="5">
                  <c:v>147882237</c:v>
                </c:pt>
                <c:pt idx="6">
                  <c:v>53683153.5</c:v>
                </c:pt>
                <c:pt idx="7">
                  <c:v>52185000</c:v>
                </c:pt>
                <c:pt idx="8">
                  <c:v>38799730.799999997</c:v>
                </c:pt>
                <c:pt idx="9" formatCode="_(* #,##0.00_);_(* \(#,##0.00\);_(* &quot;-&quot;??_);_(@_)">
                  <c:v>186680340.22300005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87F-4A3B-842C-A4CC32454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572397200349961E-2"/>
          <c:y val="0.82291557305336838"/>
          <c:w val="0.86641076115485549"/>
          <c:h val="0.14930664916885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sz="1200" b="0" i="0" baseline="0" dirty="0" smtClean="0">
                <a:effectLst/>
              </a:rPr>
              <a:t>ІМПОРТ </a:t>
            </a:r>
            <a:r>
              <a:rPr lang="en-US" sz="1200" b="0" i="0" baseline="0" dirty="0" smtClean="0">
                <a:effectLst/>
              </a:rPr>
              <a:t>NPK</a:t>
            </a:r>
            <a:endParaRPr lang="uk-UA" sz="1200" dirty="0" smtClean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sz="1200" b="0" i="0" baseline="0" dirty="0" smtClean="0">
                <a:effectLst/>
              </a:rPr>
              <a:t> ТА ЗАПРОПОНОВАНІ КВОТИ НА ІМПОРТ</a:t>
            </a:r>
            <a:endParaRPr lang="uk-UA" sz="1200" dirty="0" smtClean="0">
              <a:effectLst/>
            </a:endParaRPr>
          </a:p>
        </c:rich>
      </c:tx>
      <c:layout>
        <c:manualLayout>
          <c:xMode val="edge"/>
          <c:yMode val="edge"/>
          <c:x val="2.8726953738980113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2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6703101646648436"/>
          <c:y val="0.24998835763086308"/>
          <c:w val="0.79703135088969446"/>
          <c:h val="0.6289760583670772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C8-4B5A-81A0-56B2FD2E64F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C8-4B5A-81A0-56B2FD2E64F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C8-4B5A-81A0-56B2FD2E64F8}"/>
              </c:ext>
            </c:extLst>
          </c:dPt>
          <c:cat>
            <c:strRef>
              <c:f>'Калій-Фосфор'!$B$42:$G$42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1ий рік</c:v>
                </c:pt>
                <c:pt idx="4">
                  <c:v>2ий рік</c:v>
                </c:pt>
                <c:pt idx="5">
                  <c:v>3ий рік</c:v>
                </c:pt>
              </c:strCache>
            </c:strRef>
          </c:cat>
          <c:val>
            <c:numRef>
              <c:f>'Калій-Фосфор'!$B$43:$G$43</c:f>
              <c:numCache>
                <c:formatCode>#,##0.0</c:formatCode>
                <c:ptCount val="6"/>
                <c:pt idx="0">
                  <c:v>1558.9</c:v>
                </c:pt>
                <c:pt idx="1">
                  <c:v>1362.6</c:v>
                </c:pt>
                <c:pt idx="2">
                  <c:v>1472.2</c:v>
                </c:pt>
                <c:pt idx="3">
                  <c:v>1377.1</c:v>
                </c:pt>
                <c:pt idx="4">
                  <c:v>1404.7</c:v>
                </c:pt>
                <c:pt idx="5">
                  <c:v>1432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C8-4B5A-81A0-56B2FD2E6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0735871"/>
        <c:axId val="1870737951"/>
      </c:barChart>
      <c:catAx>
        <c:axId val="1870735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70737951"/>
        <c:crosses val="autoZero"/>
        <c:auto val="1"/>
        <c:lblAlgn val="ctr"/>
        <c:lblOffset val="100"/>
        <c:noMultiLvlLbl val="0"/>
      </c:catAx>
      <c:valAx>
        <c:axId val="1870737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70735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200" b="0" i="0" baseline="0" dirty="0" smtClean="0">
                <a:effectLst/>
              </a:rPr>
              <a:t>ІМПОРТ </a:t>
            </a:r>
            <a:r>
              <a:rPr lang="en-US" sz="1200" b="0" i="0" baseline="0" dirty="0" smtClean="0">
                <a:effectLst/>
              </a:rPr>
              <a:t>NP</a:t>
            </a:r>
            <a:endParaRPr lang="uk-UA" sz="1200" dirty="0" smtClean="0">
              <a:effectLst/>
            </a:endParaRPr>
          </a:p>
          <a:p>
            <a:pPr algn="l">
              <a:defRPr sz="1200"/>
            </a:pPr>
            <a:r>
              <a:rPr lang="uk-UA" sz="1200" b="0" i="0" baseline="0" dirty="0" smtClean="0">
                <a:effectLst/>
              </a:rPr>
              <a:t> ТА ЗАПРОПОНОВАНІ КВОТИ НА ІМПОРТ</a:t>
            </a:r>
            <a:endParaRPr lang="uk-UA" sz="1200" dirty="0">
              <a:effectLst/>
            </a:endParaRPr>
          </a:p>
        </c:rich>
      </c:tx>
      <c:layout>
        <c:manualLayout>
          <c:xMode val="edge"/>
          <c:yMode val="edge"/>
          <c:x val="6.4504935416437245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88-4F46-90FD-6F44547C12D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88-4F46-90FD-6F44547C12DF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88-4F46-90FD-6F44547C12DF}"/>
              </c:ext>
            </c:extLst>
          </c:dPt>
          <c:cat>
            <c:strRef>
              <c:f>'Калій-Фосфор'!$B$42:$G$42</c:f>
              <c:strCach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1ий рік</c:v>
                </c:pt>
                <c:pt idx="4">
                  <c:v>2ий рік</c:v>
                </c:pt>
                <c:pt idx="5">
                  <c:v>3ий рік</c:v>
                </c:pt>
              </c:strCache>
            </c:strRef>
          </c:cat>
          <c:val>
            <c:numRef>
              <c:f>'Калій-Фосфор'!$B$47:$G$47</c:f>
              <c:numCache>
                <c:formatCode>#,##0.0</c:formatCode>
                <c:ptCount val="6"/>
                <c:pt idx="0">
                  <c:v>388.9</c:v>
                </c:pt>
                <c:pt idx="1">
                  <c:v>304.7</c:v>
                </c:pt>
                <c:pt idx="2">
                  <c:v>556.1</c:v>
                </c:pt>
                <c:pt idx="3">
                  <c:v>45</c:v>
                </c:pt>
                <c:pt idx="4">
                  <c:v>45.9</c:v>
                </c:pt>
                <c:pt idx="5">
                  <c:v>46.8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88-4F46-90FD-6F44547C1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0735871"/>
        <c:axId val="1870737951"/>
      </c:barChart>
      <c:catAx>
        <c:axId val="1870735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70737951"/>
        <c:crosses val="autoZero"/>
        <c:auto val="1"/>
        <c:lblAlgn val="ctr"/>
        <c:lblOffset val="100"/>
        <c:noMultiLvlLbl val="0"/>
      </c:catAx>
      <c:valAx>
        <c:axId val="1870737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uk-UA"/>
                  <a:t>тис тон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uk-UA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870735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aseline="0" dirty="0" smtClean="0"/>
              <a:t>ІМПОРТ Комплексні </a:t>
            </a:r>
            <a:r>
              <a:rPr lang="uk-UA" baseline="0" dirty="0"/>
              <a:t>добрива, </a:t>
            </a:r>
            <a:r>
              <a:rPr lang="ru-RU" baseline="0" dirty="0"/>
              <a:t>УКТ ЗЕД </a:t>
            </a:r>
            <a:r>
              <a:rPr lang="uk-UA" baseline="0" dirty="0"/>
              <a:t>3105</a:t>
            </a:r>
            <a:endParaRPr lang="en-US" dirty="0"/>
          </a:p>
        </c:rich>
      </c:tx>
      <c:layout>
        <c:manualLayout>
          <c:xMode val="edge"/>
          <c:yMode val="edge"/>
          <c:x val="1.0588124412745967E-2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Sheet4!$J$8</c:f>
              <c:strCache>
                <c:ptCount val="1"/>
                <c:pt idx="0">
                  <c:v>Загальний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Sheet4!$K$7:$O$7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Sheet4!$K$8:$O$8</c:f>
              <c:numCache>
                <c:formatCode>#,##0</c:formatCode>
                <c:ptCount val="5"/>
                <c:pt idx="0">
                  <c:v>1257.543118</c:v>
                </c:pt>
                <c:pt idx="1">
                  <c:v>1857.516386</c:v>
                </c:pt>
                <c:pt idx="2">
                  <c:v>2723.0447650000001</c:v>
                </c:pt>
                <c:pt idx="3">
                  <c:v>1758.234087</c:v>
                </c:pt>
                <c:pt idx="4" formatCode="_-* #,##0.0_₴_-;\-* #,##0.0_₴_-;_-* &quot;-&quot;??_₴_-;_-@_-">
                  <c:v>1905.3963656415001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B-4013-949E-27D2F5ABA4C9}"/>
            </c:ext>
          </c:extLst>
        </c:ser>
        <c:ser>
          <c:idx val="1"/>
          <c:order val="1"/>
          <c:tx>
            <c:strRef>
              <c:f>Sheet4!$J$9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Sheet4!$K$7:$O$7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Sheet4!$K$9:$O$9</c:f>
              <c:numCache>
                <c:formatCode>#,##0</c:formatCode>
                <c:ptCount val="5"/>
                <c:pt idx="0">
                  <c:v>1011.138933</c:v>
                </c:pt>
                <c:pt idx="1">
                  <c:v>1364.398295</c:v>
                </c:pt>
                <c:pt idx="2">
                  <c:v>2117.7226019999998</c:v>
                </c:pt>
                <c:pt idx="3">
                  <c:v>983.077405</c:v>
                </c:pt>
                <c:pt idx="4" formatCode="_-* #,##0.0_₴_-;\-* #,##0.0_₴_-;_-* &quot;-&quot;??_₴_-;_-@_-">
                  <c:v>522.49929555999995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B-4013-949E-27D2F5ABA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643984"/>
        <c:axId val="578646280"/>
      </c:barChart>
      <c:catAx>
        <c:axId val="57864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8646280"/>
        <c:crosses val="autoZero"/>
        <c:auto val="1"/>
        <c:lblAlgn val="ctr"/>
        <c:lblOffset val="100"/>
        <c:noMultiLvlLbl val="0"/>
      </c:catAx>
      <c:valAx>
        <c:axId val="57864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57864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400" b="0" i="0" u="none" strike="noStrike" baseline="0" dirty="0" smtClean="0">
                <a:effectLst/>
              </a:rPr>
              <a:t>ГЕОГР. СТРУКТУРА ІМПОРТУ </a:t>
            </a:r>
            <a:r>
              <a:rPr lang="uk-UA" dirty="0" smtClean="0"/>
              <a:t>Комплексні </a:t>
            </a:r>
            <a:r>
              <a:rPr lang="uk-UA" dirty="0"/>
              <a:t>добрива, </a:t>
            </a:r>
            <a:r>
              <a:rPr lang="ru-RU" dirty="0"/>
              <a:t>код</a:t>
            </a:r>
            <a:r>
              <a:rPr lang="ru-RU" baseline="0" dirty="0"/>
              <a:t> </a:t>
            </a:r>
            <a:r>
              <a:rPr lang="uk-UA" dirty="0"/>
              <a:t>3105, т</a:t>
            </a:r>
            <a:endParaRPr lang="en-US" dirty="0"/>
          </a:p>
        </c:rich>
      </c:tx>
      <c:layout>
        <c:manualLayout>
          <c:xMode val="edge"/>
          <c:yMode val="edge"/>
          <c:x val="5.5555555555555263E-4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31766097987751529"/>
          <c:y val="0.17171296296296296"/>
          <c:w val="0.34801159230096235"/>
          <c:h val="0.5800193205016038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EF-4B0C-9D7A-1E6FE3DFB9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EF-4B0C-9D7A-1E6FE3DFB9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EF-4B0C-9D7A-1E6FE3DFB9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EF-4B0C-9D7A-1E6FE3DFB9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0EF-4B0C-9D7A-1E6FE3DFB9B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0EF-4B0C-9D7A-1E6FE3DFB9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0EF-4B0C-9D7A-1E6FE3DFB9B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0EF-4B0C-9D7A-1E6FE3DFB9B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0EF-4B0C-9D7A-1E6FE3DFB9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Sheet2!$E$6:$E$14</c:f>
              <c:strCache>
                <c:ptCount val="9"/>
                <c:pt idx="0">
                  <c:v>РФ</c:v>
                </c:pt>
                <c:pt idx="1">
                  <c:v>Білорусь</c:v>
                </c:pt>
                <c:pt idx="2">
                  <c:v>Польща</c:v>
                </c:pt>
                <c:pt idx="3">
                  <c:v>Литва</c:v>
                </c:pt>
                <c:pt idx="4">
                  <c:v>Марокко</c:v>
                </c:pt>
                <c:pt idx="5">
                  <c:v>Сербія </c:v>
                </c:pt>
                <c:pt idx="6">
                  <c:v>Болгарія</c:v>
                </c:pt>
                <c:pt idx="7">
                  <c:v>Казахстан</c:v>
                </c:pt>
                <c:pt idx="8">
                  <c:v>Інші</c:v>
                </c:pt>
              </c:strCache>
            </c:strRef>
          </c:cat>
          <c:val>
            <c:numRef>
              <c:f>Sheet2!$F$6:$F$14</c:f>
              <c:numCache>
                <c:formatCode>_-* #,##0.00_₴_-;\-* #,##0.00_₴_-;_-* "-"??_₴_-;_-@_-</c:formatCode>
                <c:ptCount val="9"/>
                <c:pt idx="0">
                  <c:v>522499295.56</c:v>
                </c:pt>
                <c:pt idx="1">
                  <c:v>466331920</c:v>
                </c:pt>
                <c:pt idx="2">
                  <c:v>183019363.80000001</c:v>
                </c:pt>
                <c:pt idx="3">
                  <c:v>157836193</c:v>
                </c:pt>
                <c:pt idx="4">
                  <c:v>131060000</c:v>
                </c:pt>
                <c:pt idx="5">
                  <c:v>73633506</c:v>
                </c:pt>
                <c:pt idx="6">
                  <c:v>68795500</c:v>
                </c:pt>
                <c:pt idx="7">
                  <c:v>58627200</c:v>
                </c:pt>
                <c:pt idx="8">
                  <c:v>243593387.2815001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0EF-4B0C-9D7A-1E6FE3DFB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671478565179352E-2"/>
          <c:y val="0.80265820939049282"/>
          <c:w val="0.93543482064741923"/>
          <c:h val="0.169564012831729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0.51746</cdr:x>
      <cdr:y>0.09773</cdr:y>
    </cdr:from>
    <cdr:to>
      <cdr:x>0.51974</cdr:x>
      <cdr:y>0.7857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4237134" y="499252"/>
          <a:ext cx="18661" cy="3514531"/>
        </a:xfrm>
        <a:prstGeom xmlns:a="http://schemas.openxmlformats.org/drawingml/2006/main" prst="line">
          <a:avLst/>
        </a:prstGeom>
        <a:ln xmlns:a="http://schemas.openxmlformats.org/drawingml/2006/main" w="1587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0.52886</cdr:x>
      <cdr:y>0.12081</cdr:y>
    </cdr:from>
    <cdr:to>
      <cdr:x>0.59571</cdr:x>
      <cdr:y>0.12081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4330440" y="617179"/>
          <a:ext cx="547396" cy="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0.56456</cdr:x>
      <cdr:y>0.09773</cdr:y>
    </cdr:from>
    <cdr:to>
      <cdr:x>0.56684</cdr:x>
      <cdr:y>0.7857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4622799" y="499252"/>
          <a:ext cx="18661" cy="3514531"/>
        </a:xfrm>
        <a:prstGeom xmlns:a="http://schemas.openxmlformats.org/drawingml/2006/main" prst="line">
          <a:avLst/>
        </a:prstGeom>
        <a:ln xmlns:a="http://schemas.openxmlformats.org/drawingml/2006/main" w="1587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0.57425</cdr:x>
      <cdr:y>0.41329</cdr:y>
    </cdr:from>
    <cdr:to>
      <cdr:x>0.6411</cdr:x>
      <cdr:y>0.41329</cdr:y>
    </cdr:to>
    <cdr:cxnSp macro="">
      <cdr:nvCxnSpPr>
        <cdr:cNvPr id="5" name="Straight Arrow Connector 4"/>
        <cdr:cNvCxnSpPr/>
      </cdr:nvCxnSpPr>
      <cdr:spPr>
        <a:xfrm xmlns:a="http://schemas.openxmlformats.org/drawingml/2006/main" flipV="1">
          <a:off x="4702173" y="2111321"/>
          <a:ext cx="547396" cy="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0.24895</cdr:x>
      <cdr:y>0.33446</cdr:y>
    </cdr:from>
    <cdr:to>
      <cdr:x>0.37898</cdr:x>
      <cdr:y>0.40675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2038467" y="1708604"/>
          <a:ext cx="106471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dirty="0" smtClean="0"/>
            <a:t>ІМПОРТ</a:t>
          </a:r>
          <a:endParaRPr lang="uk-UA" dirty="0"/>
        </a:p>
      </cdr:txBody>
    </cdr:sp>
  </cdr:relSizeAnchor>
  <cdr:relSizeAnchor xmlns:cdr="http://schemas.openxmlformats.org/drawingml/2006/chartDrawing">
    <cdr:from>
      <cdr:x>0.56499</cdr:x>
      <cdr:y>0.3491</cdr:y>
    </cdr:from>
    <cdr:to>
      <cdr:x>0.93698</cdr:x>
      <cdr:y>0.4214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626302" y="1783420"/>
          <a:ext cx="304602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dirty="0" smtClean="0"/>
            <a:t>ЗАПРОПОНОВАНІ КВОТИ</a:t>
          </a:r>
          <a:endParaRPr lang="uk-UA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92823-8173-474A-90E4-62420C6C0F21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33E5B-C236-4DB8-83D7-20503B61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72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45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006B49-4002-4353-8CE4-9EF839742167}" type="slidenum">
              <a:rPr lang="uk-UA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uk-UA" altLang="en-US" smtClean="0"/>
          </a:p>
        </p:txBody>
      </p:sp>
    </p:spTree>
    <p:extLst>
      <p:ext uri="{BB962C8B-B14F-4D97-AF65-F5344CB8AC3E}">
        <p14:creationId xmlns:p14="http://schemas.microsoft.com/office/powerpoint/2010/main" val="392456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9144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18"/>
            <a:ext cx="9144000" cy="4573987"/>
          </a:xfrm>
          <a:prstGeom prst="rect">
            <a:avLst/>
          </a:prstGeom>
          <a:solidFill>
            <a:srgbClr val="A7C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2" y="3908230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A7C539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29" y="542158"/>
            <a:ext cx="1027440" cy="121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2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9144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18"/>
            <a:ext cx="9144000" cy="4573987"/>
          </a:xfrm>
          <a:prstGeom prst="rect">
            <a:avLst/>
          </a:prstGeom>
          <a:solidFill>
            <a:srgbClr val="F16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2" y="3908230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F16143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28" y="544419"/>
            <a:ext cx="1024128" cy="12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7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9144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18"/>
            <a:ext cx="9144000" cy="4573987"/>
          </a:xfrm>
          <a:prstGeom prst="rect">
            <a:avLst/>
          </a:prstGeom>
          <a:solidFill>
            <a:srgbClr val="E4E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2" y="3908230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E4E54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31" y="544419"/>
            <a:ext cx="1024126" cy="121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1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9144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18"/>
            <a:ext cx="9144000" cy="4573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2" y="3908230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30" y="544223"/>
            <a:ext cx="1027317" cy="12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4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11016" y="2284013"/>
            <a:ext cx="8712183" cy="0"/>
          </a:xfrm>
          <a:prstGeom prst="line">
            <a:avLst/>
          </a:prstGeom>
          <a:ln w="9525">
            <a:solidFill>
              <a:srgbClr val="00B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2" y="3908225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1BBC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01BBCE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28" y="544419"/>
            <a:ext cx="1024128" cy="12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3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11016" y="2284013"/>
            <a:ext cx="8712183" cy="0"/>
          </a:xfrm>
          <a:prstGeom prst="line">
            <a:avLst/>
          </a:prstGeom>
          <a:ln w="9525">
            <a:solidFill>
              <a:srgbClr val="F16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2" y="3908225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F16143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28" y="544419"/>
            <a:ext cx="1024128" cy="12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15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11016" y="2284013"/>
            <a:ext cx="8712183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2" y="3908225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E4E54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31" y="544419"/>
            <a:ext cx="1024126" cy="121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4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11016" y="2284013"/>
            <a:ext cx="8712183" cy="0"/>
          </a:xfrm>
          <a:prstGeom prst="line">
            <a:avLst/>
          </a:prstGeom>
          <a:ln w="9525">
            <a:solidFill>
              <a:srgbClr val="A7C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2" y="3908225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rgbClr val="A7C539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31" y="544419"/>
            <a:ext cx="1027317" cy="121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90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11016" y="2284013"/>
            <a:ext cx="871218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2" y="3908225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511107"/>
            <a:ext cx="3086100" cy="365125"/>
          </a:xfrm>
        </p:spPr>
        <p:txBody>
          <a:bodyPr anchor="t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30" y="544223"/>
            <a:ext cx="1027317" cy="12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7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511" y="374314"/>
            <a:ext cx="908016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2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00B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BBC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rgbClr val="00BBCE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rgbClr val="00BBCE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512" y="365799"/>
            <a:ext cx="908016" cy="4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00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rgbClr val="E4E54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rgbClr val="E4E54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512" y="374267"/>
            <a:ext cx="905256" cy="3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98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A7C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rgbClr val="A7C539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rgbClr val="A7C539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512" y="368536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93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F16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rgbClr val="F16143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rgbClr val="F16143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5512" y="369718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69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2" y="3337721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647107" y="391283"/>
            <a:ext cx="3086100" cy="365125"/>
          </a:xfrm>
        </p:spPr>
        <p:txBody>
          <a:bodyPr anchor="ctr" anchorCtr="0"/>
          <a:lstStyle>
            <a:lvl1pPr algn="r">
              <a:defRPr sz="1000">
                <a:solidFill>
                  <a:srgbClr val="003964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198934" y="391283"/>
            <a:ext cx="2057400" cy="365125"/>
          </a:xfrm>
        </p:spPr>
        <p:txBody>
          <a:bodyPr/>
          <a:lstStyle>
            <a:lvl1pPr algn="ctr">
              <a:defRPr sz="1000">
                <a:solidFill>
                  <a:srgbClr val="003964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11" y="371969"/>
            <a:ext cx="903900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74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299" y="6101592"/>
            <a:ext cx="20574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4377" y="6084623"/>
            <a:ext cx="908016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93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>
                <a:solidFill>
                  <a:srgbClr val="E4E541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299" y="6101592"/>
            <a:ext cx="2057400" cy="365125"/>
          </a:xfrm>
        </p:spPr>
        <p:txBody>
          <a:bodyPr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7583" y="6084658"/>
            <a:ext cx="905256" cy="3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76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00B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BBC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>
                <a:solidFill>
                  <a:srgbClr val="00BBCE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299" y="6101592"/>
            <a:ext cx="2057400" cy="365125"/>
          </a:xfrm>
        </p:spPr>
        <p:txBody>
          <a:bodyPr/>
          <a:lstStyle>
            <a:lvl1pPr algn="ctr">
              <a:defRPr>
                <a:solidFill>
                  <a:srgbClr val="00BBCE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4377" y="6084623"/>
            <a:ext cx="908016" cy="4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18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A7C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>
                <a:solidFill>
                  <a:srgbClr val="A7C539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299" y="6101592"/>
            <a:ext cx="2057400" cy="365125"/>
          </a:xfrm>
        </p:spPr>
        <p:txBody>
          <a:bodyPr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4377" y="6083843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33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F16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>
                <a:solidFill>
                  <a:srgbClr val="F16143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299" y="6101592"/>
            <a:ext cx="2057400" cy="365125"/>
          </a:xfrm>
        </p:spPr>
        <p:txBody>
          <a:bodyPr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4377" y="6083843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68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77" y="6084623"/>
            <a:ext cx="903900" cy="399062"/>
          </a:xfrm>
          <a:prstGeom prst="rect">
            <a:avLst/>
          </a:prstGeom>
        </p:spPr>
      </p:pic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 sz="1000">
                <a:solidFill>
                  <a:srgbClr val="003964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300" y="6101592"/>
            <a:ext cx="2057400" cy="365125"/>
          </a:xfrm>
        </p:spPr>
        <p:txBody>
          <a:bodyPr/>
          <a:lstStyle>
            <a:lvl1pPr algn="ct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44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resentati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5710308"/>
            <a:ext cx="8712183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192372"/>
            <a:ext cx="78867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79626" y="6101592"/>
            <a:ext cx="3086100" cy="365125"/>
          </a:xfrm>
        </p:spPr>
        <p:txBody>
          <a:bodyPr anchor="ctr" anchorCtr="0"/>
          <a:lstStyle>
            <a:lvl1pPr algn="l">
              <a:defRPr sz="1000">
                <a:solidFill>
                  <a:srgbClr val="003964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300" y="6101592"/>
            <a:ext cx="2057400" cy="365125"/>
          </a:xfrm>
        </p:spPr>
        <p:txBody>
          <a:bodyPr/>
          <a:lstStyle>
            <a:lvl1pPr algn="ct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5988" y="6084623"/>
            <a:ext cx="2312289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21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79627" y="1325562"/>
            <a:ext cx="8188650" cy="51085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3964"/>
                </a:solidFill>
              </a:defRPr>
            </a:lvl1pPr>
            <a:lvl2pPr>
              <a:defRPr sz="2000">
                <a:solidFill>
                  <a:srgbClr val="003964"/>
                </a:solidFill>
              </a:defRPr>
            </a:lvl2pPr>
            <a:lvl3pPr>
              <a:defRPr sz="1800">
                <a:solidFill>
                  <a:srgbClr val="003964"/>
                </a:solidFill>
              </a:defRPr>
            </a:lvl3pPr>
            <a:lvl4pPr>
              <a:defRPr sz="1600">
                <a:solidFill>
                  <a:srgbClr val="003964"/>
                </a:solidFill>
              </a:defRPr>
            </a:lvl4pPr>
            <a:lvl5pPr>
              <a:defRPr sz="1600">
                <a:solidFill>
                  <a:srgbClr val="003964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628" y="6434956"/>
            <a:ext cx="2974773" cy="365125"/>
          </a:xfrm>
        </p:spPr>
        <p:txBody>
          <a:bodyPr/>
          <a:lstStyle>
            <a:lvl1pPr algn="l">
              <a:defRPr sz="1000"/>
            </a:lvl1pPr>
          </a:lstStyle>
          <a:p>
            <a:r>
              <a:rPr lang="en-US" dirty="0" smtClean="0"/>
              <a:t>Quantitative methods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8741" y="6434141"/>
            <a:ext cx="2057400" cy="365125"/>
          </a:xfrm>
        </p:spPr>
        <p:txBody>
          <a:bodyPr/>
          <a:lstStyle>
            <a:lvl1pPr algn="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83" y="417246"/>
            <a:ext cx="6422288" cy="51937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492" y="370578"/>
            <a:ext cx="1760194" cy="3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1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211016" y="1142999"/>
            <a:ext cx="8712183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627" y="388938"/>
            <a:ext cx="2957840" cy="365125"/>
          </a:xfrm>
        </p:spPr>
        <p:txBody>
          <a:bodyPr/>
          <a:lstStyle>
            <a:lvl1pPr algn="l">
              <a:defRPr sz="1000"/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13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3543300" y="388938"/>
            <a:ext cx="2057400" cy="365125"/>
          </a:xfrm>
        </p:spPr>
        <p:txBody>
          <a:bodyPr/>
          <a:lstStyle>
            <a:lvl1pPr algn="ct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77" y="371969"/>
            <a:ext cx="903900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01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Текст заголовка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Уровень текста 1</a:t>
            </a:r>
          </a:p>
          <a:p>
            <a:pPr lvl="1"/>
            <a:r>
              <a:rPr/>
              <a:t>Уровень текста 2</a:t>
            </a:r>
          </a:p>
          <a:p>
            <a:pPr lvl="2"/>
            <a:r>
              <a:rPr/>
              <a:t>Уровень текста 3</a:t>
            </a:r>
          </a:p>
          <a:p>
            <a:pPr lvl="3"/>
            <a:r>
              <a:rPr/>
              <a:t>Уровень текста 4</a:t>
            </a:r>
          </a:p>
          <a:p>
            <a:pPr lvl="4"/>
            <a:r>
              <a:rPr/>
              <a:t>Уровень текста 5</a:t>
            </a:r>
          </a:p>
        </p:txBody>
      </p:sp>
      <p:sp>
        <p:nvSpPr>
          <p:cNvPr id="4" name="Shap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691340-0130-447A-91AD-525B828867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557545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685354" y="6477372"/>
            <a:ext cx="7849195" cy="22770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ru-RU" b="1"/>
          </a:p>
        </p:txBody>
      </p:sp>
    </p:spTree>
    <p:extLst>
      <p:ext uri="{BB962C8B-B14F-4D97-AF65-F5344CB8AC3E}">
        <p14:creationId xmlns:p14="http://schemas.microsoft.com/office/powerpoint/2010/main" val="27380079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6133" y="2099733"/>
            <a:ext cx="6858000" cy="1537229"/>
          </a:xfrm>
        </p:spPr>
        <p:txBody>
          <a:bodyPr anchor="b"/>
          <a:lstStyle>
            <a:lvl1pPr algn="ctr">
              <a:defRPr sz="4500">
                <a:solidFill>
                  <a:srgbClr val="003964"/>
                </a:solidFill>
                <a:latin typeface="Graphik LC Medium" panose="020B060303020206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18794" y="6114693"/>
            <a:ext cx="2137079" cy="37917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 flipH="1">
            <a:off x="788126" y="5702300"/>
            <a:ext cx="7567748" cy="0"/>
          </a:xfrm>
          <a:prstGeom prst="line">
            <a:avLst/>
          </a:prstGeom>
          <a:ln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787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003964"/>
                </a:solidFill>
              </a:defRPr>
            </a:lvl1pPr>
          </a:lstStyle>
          <a:p>
            <a:r>
              <a:rPr lang="en-US" smtClean="0"/>
              <a:t>Quantitative methods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003964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3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63" r:id="rId5"/>
    <p:sldLayoutId id="2147483690" r:id="rId6"/>
    <p:sldLayoutId id="2147483691" r:id="rId7"/>
    <p:sldLayoutId id="2147483692" r:id="rId8"/>
    <p:sldLayoutId id="2147483693" r:id="rId9"/>
    <p:sldLayoutId id="2147483698" r:id="rId10"/>
    <p:sldLayoutId id="2147483700" r:id="rId11"/>
    <p:sldLayoutId id="2147483701" r:id="rId12"/>
    <p:sldLayoutId id="2147483702" r:id="rId13"/>
    <p:sldLayoutId id="2147483703" r:id="rId14"/>
    <p:sldLayoutId id="2147483699" r:id="rId15"/>
    <p:sldLayoutId id="2147483689" r:id="rId16"/>
    <p:sldLayoutId id="2147483704" r:id="rId17"/>
    <p:sldLayoutId id="2147483705" r:id="rId18"/>
    <p:sldLayoutId id="2147483706" r:id="rId19"/>
    <p:sldLayoutId id="2147483707" r:id="rId20"/>
    <p:sldLayoutId id="2147483688" r:id="rId21"/>
    <p:sldLayoutId id="2147483712" r:id="rId22"/>
    <p:sldLayoutId id="2147483711" r:id="rId23"/>
    <p:sldLayoutId id="2147483686" r:id="rId24"/>
    <p:sldLayoutId id="2147483708" r:id="rId25"/>
    <p:sldLayoutId id="2147483710" r:id="rId26"/>
    <p:sldLayoutId id="2147483715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396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0396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96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96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96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9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mcu.gov.ua/news/primusovij-podil-grupi-ostchem-rishennya-amku" TargetMode="Externa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oleg.nivievskyi" TargetMode="External"/><Relationship Id="rId2" Type="http://schemas.openxmlformats.org/officeDocument/2006/relationships/hyperlink" Target="mailto:onivievskyi@kse.org.ua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agroportal.ua/views/blogs/author_17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550" y="3852241"/>
            <a:ext cx="78867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uk-UA" dirty="0" smtClean="0"/>
              <a:t>Квоти на імпорт мінеральних добрив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uk-UA" sz="3000" dirty="0" smtClean="0">
                <a:latin typeface="Graphik LC Regular" panose="020B0503030202060203" pitchFamily="34" charset="0"/>
              </a:rPr>
              <a:t>Олег Нів</a:t>
            </a:r>
            <a:r>
              <a:rPr lang="en-US" sz="3000" dirty="0" smtClean="0">
                <a:latin typeface="Graphik LC Regular" panose="020B0503030202060203" pitchFamily="34" charset="0"/>
              </a:rPr>
              <a:t>’</a:t>
            </a:r>
            <a:r>
              <a:rPr lang="uk-UA" sz="3000" dirty="0" smtClean="0">
                <a:latin typeface="Graphik LC Regular" panose="020B0503030202060203" pitchFamily="34" charset="0"/>
              </a:rPr>
              <a:t>євський, Соломія Піх та Світлана Таран</a:t>
            </a:r>
            <a:r>
              <a:rPr lang="uk-UA" sz="3000" dirty="0" smtClean="0">
                <a:latin typeface="Graphik LC Regular" panose="020B0503030202060203" pitchFamily="34" charset="0"/>
              </a:rPr>
              <a:t/>
            </a:r>
            <a:br>
              <a:rPr lang="uk-UA" sz="3000" dirty="0" smtClean="0">
                <a:latin typeface="Graphik LC Regular" panose="020B0503030202060203" pitchFamily="34" charset="0"/>
              </a:rPr>
            </a:br>
            <a:r>
              <a:rPr lang="uk-UA" sz="3000" dirty="0" smtClean="0">
                <a:latin typeface="Graphik LC Regular" panose="020B0503030202060203" pitchFamily="34" charset="0"/>
              </a:rPr>
              <a:t>Київська школа економіки</a:t>
            </a:r>
            <a:br>
              <a:rPr lang="uk-UA" sz="3000" dirty="0" smtClean="0">
                <a:latin typeface="Graphik LC Regular" panose="020B0503030202060203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794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9627" y="1553592"/>
            <a:ext cx="8188650" cy="4880549"/>
          </a:xfrm>
        </p:spPr>
        <p:txBody>
          <a:bodyPr>
            <a:norm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uk-UA" dirty="0" smtClean="0"/>
              <a:t>Коротко про суть та історію питання</a:t>
            </a:r>
            <a:endParaRPr lang="en-US" dirty="0" smtClean="0"/>
          </a:p>
          <a:p>
            <a:pPr marL="457200" indent="-457200" fontAlgn="base">
              <a:buFont typeface="+mj-lt"/>
              <a:buAutoNum type="arabicPeriod"/>
            </a:pPr>
            <a:r>
              <a:rPr lang="ru-RU" dirty="0" smtClean="0"/>
              <a:t>Основні параметри ринку міндобрив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dirty="0"/>
              <a:t>П</a:t>
            </a:r>
            <a:r>
              <a:rPr lang="ru-RU" dirty="0" smtClean="0"/>
              <a:t>ропозиції по квотуванню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dirty="0" smtClean="0"/>
              <a:t>Економічне моделювання наслідків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dirty="0" smtClean="0"/>
              <a:t>Інші наслідки 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dirty="0" smtClean="0"/>
              <a:t>Висновки та рекомендації</a:t>
            </a:r>
            <a:endParaRPr lang="ru-RU" dirty="0"/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endParaRPr lang="uk-UA" sz="2200" dirty="0" smtClean="0"/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endParaRPr lang="uk-UA" sz="2200" dirty="0"/>
          </a:p>
          <a:p>
            <a:pPr marL="457200" indent="-457200">
              <a:lnSpc>
                <a:spcPct val="140000"/>
              </a:lnSpc>
              <a:buFont typeface="+mj-lt"/>
              <a:buAutoNum type="arabicPeriod"/>
            </a:pPr>
            <a:endParaRPr lang="en-US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177" y="388938"/>
            <a:ext cx="5378524" cy="519379"/>
          </a:xfrm>
        </p:spPr>
        <p:txBody>
          <a:bodyPr>
            <a:normAutofit/>
          </a:bodyPr>
          <a:lstStyle/>
          <a:p>
            <a:r>
              <a:rPr lang="uk-UA" dirty="0" smtClean="0"/>
              <a:t>Зміст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8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Мінекономіки нещодавно виступило із ініціативою запровадження квотування імпорту </a:t>
            </a:r>
            <a:r>
              <a:rPr lang="uk-UA" dirty="0" smtClean="0"/>
              <a:t>міндобрив до України незалежно від країни походження:</a:t>
            </a:r>
          </a:p>
          <a:p>
            <a:pPr lvl="1"/>
            <a:r>
              <a:rPr lang="uk-UA" dirty="0" smtClean="0"/>
              <a:t>Азотна група </a:t>
            </a:r>
            <a:r>
              <a:rPr lang="uk-UA" dirty="0"/>
              <a:t>добрив (аміачної селітри та вапняково-аміачної селітри, карбаміду та карбамідо-аміачної суміші - КАС) та </a:t>
            </a:r>
            <a:endParaRPr lang="uk-UA" dirty="0" smtClean="0"/>
          </a:p>
          <a:p>
            <a:pPr lvl="1"/>
            <a:r>
              <a:rPr lang="uk-UA" dirty="0" smtClean="0"/>
              <a:t>Комплексні добрива </a:t>
            </a:r>
            <a:r>
              <a:rPr lang="uk-UA" dirty="0"/>
              <a:t>(</a:t>
            </a:r>
            <a:r>
              <a:rPr lang="en-US" dirty="0"/>
              <a:t>NP </a:t>
            </a:r>
            <a:r>
              <a:rPr lang="uk-UA" dirty="0"/>
              <a:t>та </a:t>
            </a:r>
            <a:r>
              <a:rPr lang="en-US" dirty="0"/>
              <a:t>NPK</a:t>
            </a:r>
            <a:r>
              <a:rPr lang="uk-UA" dirty="0" smtClean="0"/>
              <a:t>-добрива)</a:t>
            </a:r>
          </a:p>
          <a:p>
            <a:r>
              <a:rPr lang="uk-UA" dirty="0"/>
              <a:t>Така ініціатива зроблена за результатами проведеного розлідування Міжвідомчою комісією з міжнародної торгівлі </a:t>
            </a:r>
            <a:r>
              <a:rPr lang="uk-UA" dirty="0" smtClean="0"/>
              <a:t>відповідно </a:t>
            </a:r>
            <a:r>
              <a:rPr lang="uk-UA" dirty="0"/>
              <a:t>до рішення від 21.08.2019 №СП-425/2019/4411-03, яке було зроблено на вимогу виробників хімічної </a:t>
            </a:r>
            <a:r>
              <a:rPr lang="uk-UA" dirty="0" smtClean="0"/>
              <a:t>промисловості</a:t>
            </a:r>
          </a:p>
          <a:p>
            <a:r>
              <a:rPr lang="uk-UA" dirty="0"/>
              <a:t>До сьогодні, обмеження на імпорт були лише за країною походження, - з Російської </a:t>
            </a:r>
            <a:r>
              <a:rPr lang="uk-UA" dirty="0" smtClean="0"/>
              <a:t>Федерації, у вигляді:</a:t>
            </a:r>
          </a:p>
          <a:p>
            <a:pPr lvl="1"/>
            <a:r>
              <a:rPr lang="uk-UA" dirty="0"/>
              <a:t>з 2008 </a:t>
            </a:r>
            <a:r>
              <a:rPr lang="uk-UA" dirty="0" smtClean="0"/>
              <a:t>р. - антидемпінгові заходи </a:t>
            </a:r>
            <a:r>
              <a:rPr lang="uk-UA" dirty="0"/>
              <a:t>щодо імпорту аміачної </a:t>
            </a:r>
            <a:r>
              <a:rPr lang="uk-UA" dirty="0" smtClean="0"/>
              <a:t>селітри, </a:t>
            </a:r>
          </a:p>
          <a:p>
            <a:pPr lvl="1"/>
            <a:r>
              <a:rPr lang="uk-UA" dirty="0"/>
              <a:t>з 2017 </a:t>
            </a:r>
            <a:r>
              <a:rPr lang="uk-UA" dirty="0" smtClean="0"/>
              <a:t>р. - </a:t>
            </a:r>
            <a:r>
              <a:rPr lang="uk-UA" dirty="0"/>
              <a:t>антидемпінгові заходи щодо </a:t>
            </a:r>
            <a:r>
              <a:rPr lang="uk-UA" dirty="0" smtClean="0"/>
              <a:t>карбаміду </a:t>
            </a:r>
            <a:r>
              <a:rPr lang="uk-UA" dirty="0"/>
              <a:t>та </a:t>
            </a:r>
            <a:r>
              <a:rPr lang="uk-UA" dirty="0" smtClean="0"/>
              <a:t>КАС</a:t>
            </a:r>
          </a:p>
          <a:p>
            <a:pPr lvl="1"/>
            <a:r>
              <a:rPr lang="uk-UA" dirty="0" smtClean="0"/>
              <a:t>З липня 2019 р. імпорт </a:t>
            </a:r>
            <a:r>
              <a:rPr lang="uk-UA" dirty="0"/>
              <a:t>міндобрив з РФ взагалі заборонений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1. Коротко про суть та історію питання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51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2. Основні параметри ринку міндобрив в Україні</a:t>
            </a:r>
            <a:endParaRPr lang="uk-U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834744408"/>
              </p:ext>
            </p:extLst>
          </p:nvPr>
        </p:nvGraphicFramePr>
        <p:xfrm>
          <a:off x="479425" y="1325563"/>
          <a:ext cx="8160722" cy="5108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479425" y="6311030"/>
            <a:ext cx="20906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uk-UA" sz="10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 на </a:t>
            </a:r>
            <a:r>
              <a:rPr lang="uk-UA" sz="1000" i="1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 даних </a:t>
            </a:r>
            <a:r>
              <a:rPr lang="en-US" sz="10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FAOSTAT</a:t>
            </a:r>
            <a:endParaRPr lang="uk-UA" sz="1000" i="1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071" y="417246"/>
            <a:ext cx="6422288" cy="519379"/>
          </a:xfrm>
        </p:spPr>
        <p:txBody>
          <a:bodyPr>
            <a:normAutofit/>
          </a:bodyPr>
          <a:lstStyle/>
          <a:p>
            <a:r>
              <a:rPr lang="uk-UA" dirty="0" smtClean="0"/>
              <a:t>2. Основні </a:t>
            </a:r>
            <a:r>
              <a:rPr lang="uk-UA" dirty="0"/>
              <a:t>параметри ринку </a:t>
            </a:r>
            <a:r>
              <a:rPr lang="uk-UA" dirty="0" smtClean="0"/>
              <a:t>міндобрив</a:t>
            </a:r>
            <a:endParaRPr lang="uk-U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76071" y="2166947"/>
            <a:ext cx="8188325" cy="37617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6071" y="5866453"/>
            <a:ext cx="19880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uk-UA" sz="10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джерело: </a:t>
            </a:r>
            <a:r>
              <a:rPr lang="en-US" sz="1000" i="1" dirty="0" err="1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Nutrien</a:t>
            </a:r>
            <a:r>
              <a:rPr lang="en-US" sz="10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Fact Book 2019</a:t>
            </a:r>
            <a:endParaRPr lang="uk-UA" sz="1000" i="1" dirty="0">
              <a:solidFill>
                <a:srgbClr val="44546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8856" y="1442108"/>
            <a:ext cx="7610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dirty="0"/>
              <a:t>СПОЖИВАННЯ В АГРАРНОМУ </a:t>
            </a:r>
            <a:r>
              <a:rPr lang="uk-UA" dirty="0" smtClean="0"/>
              <a:t>СЕКТОРІ У СВІТІ: </a:t>
            </a:r>
            <a:r>
              <a:rPr lang="uk-UA" dirty="0"/>
              <a:t>значне домінування азотних добрив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6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071" y="417246"/>
            <a:ext cx="6422288" cy="519379"/>
          </a:xfrm>
        </p:spPr>
        <p:txBody>
          <a:bodyPr>
            <a:normAutofit/>
          </a:bodyPr>
          <a:lstStyle/>
          <a:p>
            <a:r>
              <a:rPr lang="uk-UA" dirty="0" smtClean="0"/>
              <a:t>2. Основні </a:t>
            </a:r>
            <a:r>
              <a:rPr lang="uk-UA" dirty="0"/>
              <a:t>параметри ринку </a:t>
            </a:r>
            <a:r>
              <a:rPr lang="uk-UA" dirty="0" smtClean="0"/>
              <a:t>міндобрив</a:t>
            </a:r>
            <a:endParaRPr lang="uk-UA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5194091"/>
              </p:ext>
            </p:extLst>
          </p:nvPr>
        </p:nvGraphicFramePr>
        <p:xfrm>
          <a:off x="280372" y="1449974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095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uk-UA" dirty="0" smtClean="0"/>
              <a:t>Виробники міндобрив</a:t>
            </a:r>
          </a:p>
          <a:p>
            <a:pPr lvl="1"/>
            <a:r>
              <a:rPr lang="uk-UA" dirty="0" smtClean="0"/>
              <a:t>Доволі консолідоване виробництво (високі барєри до входження в ринок)</a:t>
            </a:r>
          </a:p>
          <a:p>
            <a:pPr lvl="1"/>
            <a:r>
              <a:rPr lang="uk-UA" dirty="0" smtClean="0"/>
              <a:t>Рішення АМКУ від 05/09/2019 про примусовий поділ групи </a:t>
            </a:r>
            <a:r>
              <a:rPr lang="en-US" dirty="0" smtClean="0"/>
              <a:t>OSTCHEM </a:t>
            </a:r>
            <a:r>
              <a:rPr lang="ru-RU" dirty="0" smtClean="0"/>
              <a:t>в частин</a:t>
            </a:r>
            <a:r>
              <a:rPr lang="uk-UA" dirty="0" smtClean="0"/>
              <a:t>і виробників азотних мінеральних добрив (</a:t>
            </a:r>
            <a:r>
              <a:rPr lang="en-US" dirty="0">
                <a:hlinkClick r:id="rId2"/>
              </a:rPr>
              <a:t>https://amcu.gov.ua/news/primusovij-podil-grupi-ostchem-rishennya-amku</a:t>
            </a:r>
            <a:r>
              <a:rPr lang="uk-UA" dirty="0" smtClean="0"/>
              <a:t>)</a:t>
            </a:r>
          </a:p>
          <a:p>
            <a:r>
              <a:rPr lang="uk-UA" dirty="0" smtClean="0"/>
              <a:t>Споживачі міндобрив – агровиробники</a:t>
            </a:r>
          </a:p>
          <a:p>
            <a:pPr lvl="1"/>
            <a:r>
              <a:rPr lang="uk-UA" dirty="0" smtClean="0"/>
              <a:t>Більше 40 тис виробників-юросіб та близько 4 млн одноосібників</a:t>
            </a:r>
          </a:p>
          <a:p>
            <a:r>
              <a:rPr lang="uk-UA" dirty="0" smtClean="0"/>
              <a:t>Трейдери</a:t>
            </a:r>
            <a:r>
              <a:rPr lang="en-US" dirty="0" smtClean="0"/>
              <a:t> (</a:t>
            </a:r>
            <a:r>
              <a:rPr lang="uk-UA" dirty="0" smtClean="0"/>
              <a:t>сервісні компанії)</a:t>
            </a:r>
          </a:p>
          <a:p>
            <a:pPr lvl="1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2. Основні </a:t>
            </a:r>
            <a:r>
              <a:rPr lang="uk-UA" dirty="0"/>
              <a:t>параметри ринку </a:t>
            </a:r>
            <a:r>
              <a:rPr lang="uk-UA" dirty="0" smtClean="0"/>
              <a:t>міндобрив</a:t>
            </a:r>
            <a:br>
              <a:rPr lang="uk-UA" dirty="0" smtClean="0"/>
            </a:br>
            <a:r>
              <a:rPr lang="uk-UA" dirty="0" smtClean="0"/>
              <a:t>Структура ринку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456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3. Пропозиції по квотуванню</a:t>
            </a:r>
            <a:endParaRPr lang="uk-U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925303409"/>
              </p:ext>
            </p:extLst>
          </p:nvPr>
        </p:nvGraphicFramePr>
        <p:xfrm>
          <a:off x="479425" y="1325563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677151" y="6493592"/>
            <a:ext cx="6217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rgbClr val="002060"/>
                </a:solidFill>
              </a:rPr>
              <a:t>Джерело: на основі даних Маркер Груп.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21375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50247116"/>
              </p:ext>
            </p:extLst>
          </p:nvPr>
        </p:nvGraphicFramePr>
        <p:xfrm>
          <a:off x="224389" y="1250918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301689" y="6273676"/>
            <a:ext cx="81580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" dirty="0" smtClean="0">
                <a:solidFill>
                  <a:srgbClr val="002060"/>
                </a:solidFill>
              </a:rPr>
              <a:t>Джерело: на основі даних Маркер Груп. д</a:t>
            </a:r>
            <a:r>
              <a:rPr lang="ru-RU" sz="800" dirty="0" smtClean="0">
                <a:solidFill>
                  <a:srgbClr val="002060"/>
                </a:solidFill>
              </a:rPr>
              <a:t>ані </a:t>
            </a:r>
            <a:r>
              <a:rPr lang="ru-RU" sz="800" dirty="0">
                <a:solidFill>
                  <a:srgbClr val="002060"/>
                </a:solidFill>
              </a:rPr>
              <a:t>по Україні </a:t>
            </a:r>
            <a:r>
              <a:rPr lang="uk-UA" sz="800" dirty="0" smtClean="0">
                <a:solidFill>
                  <a:srgbClr val="002060"/>
                </a:solidFill>
              </a:rPr>
              <a:t>середньозважені </a:t>
            </a:r>
            <a:r>
              <a:rPr lang="ru-RU" sz="800" dirty="0">
                <a:solidFill>
                  <a:srgbClr val="002060"/>
                </a:solidFill>
              </a:rPr>
              <a:t>ціни від виробників та імпортерів без ПДВ та за вирахуванням ціни упаковки </a:t>
            </a:r>
            <a:endParaRPr lang="uk-UA" sz="800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573763" y="1723053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901959" y="1990531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5584" y="2041155"/>
            <a:ext cx="926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/>
              <a:t>з 2008 р</a:t>
            </a:r>
            <a:r>
              <a:rPr lang="uk-UA" sz="1000" dirty="0" smtClean="0"/>
              <a:t>.: </a:t>
            </a:r>
            <a:r>
              <a:rPr lang="uk-UA" sz="1000" dirty="0"/>
              <a:t>а</a:t>
            </a:r>
            <a:r>
              <a:rPr lang="uk-UA" sz="1000" dirty="0" smtClean="0"/>
              <a:t>нтидемп. мито на імпорт з РФ на рівні 10%</a:t>
            </a:r>
            <a:endParaRPr lang="uk-UA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1642187" y="4307372"/>
            <a:ext cx="11445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Підвищення антидемп. мита на імпорт з РФ на рівні до 36,03%</a:t>
            </a:r>
            <a:endParaRPr lang="uk-UA" sz="10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716832" y="4301998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32993" y="1723052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32993" y="1990858"/>
            <a:ext cx="11445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Підвищення антидемп. мита на імпорт з РФ на рівні до 42,96%</a:t>
            </a:r>
            <a:endParaRPr lang="uk-UA" sz="10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915608" y="1885106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7205498" y="1723052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269452" y="1885105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01028" y="1990858"/>
            <a:ext cx="1144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Заборона імпорту з РФ</a:t>
            </a:r>
            <a:endParaRPr lang="uk-UA" sz="1000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694970" y="1723053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22793" y="1235601"/>
            <a:ext cx="1144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Обмеженння митнецею імпорту з РФ</a:t>
            </a:r>
            <a:endParaRPr lang="uk-UA" sz="10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430152" y="1755984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86767087"/>
              </p:ext>
            </p:extLst>
          </p:nvPr>
        </p:nvGraphicFramePr>
        <p:xfrm>
          <a:off x="479425" y="1325563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52438" y="2979528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ІМПОРТ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213005" y="4351129"/>
            <a:ext cx="3046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ЗАПРОПОНОВАНІ КВОТИ</a:t>
            </a:r>
            <a:endParaRPr lang="uk-UA" dirty="0"/>
          </a:p>
        </p:txBody>
      </p:sp>
      <p:sp>
        <p:nvSpPr>
          <p:cNvPr id="8" name="Rectangle 7"/>
          <p:cNvSpPr/>
          <p:nvPr/>
        </p:nvSpPr>
        <p:spPr>
          <a:xfrm>
            <a:off x="640080" y="6434141"/>
            <a:ext cx="6217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rgbClr val="002060"/>
                </a:solidFill>
              </a:rPr>
              <a:t>Джерело: на основі даних Маркер </a:t>
            </a:r>
            <a:r>
              <a:rPr lang="uk-UA" sz="1000" dirty="0" smtClean="0">
                <a:solidFill>
                  <a:srgbClr val="002060"/>
                </a:solidFill>
              </a:rPr>
              <a:t>Груп та інформації від Мінекономіки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397772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3287" y="262409"/>
            <a:ext cx="6001070" cy="519379"/>
          </a:xfrm>
        </p:spPr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897726519"/>
              </p:ext>
            </p:extLst>
          </p:nvPr>
        </p:nvGraphicFramePr>
        <p:xfrm>
          <a:off x="479425" y="1325564"/>
          <a:ext cx="8188325" cy="491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640080" y="6231420"/>
            <a:ext cx="6217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rgbClr val="002060"/>
                </a:solidFill>
              </a:rPr>
              <a:t>Джерело: на основі даних Маркер Груп.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197556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23981010"/>
              </p:ext>
            </p:extLst>
          </p:nvPr>
        </p:nvGraphicFramePr>
        <p:xfrm>
          <a:off x="479425" y="1325563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21289" y="1968499"/>
            <a:ext cx="1144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Рішення антидемп. мита на імпорт з РФ на рівні до 32%</a:t>
            </a:r>
            <a:endParaRPr lang="uk-UA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106954" y="2676385"/>
            <a:ext cx="1144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Запровадж. антидемп. мита на імпорт з РФ на рівні до 32%</a:t>
            </a:r>
            <a:endParaRPr lang="uk-UA" sz="10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516519" y="1835019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975343" y="1824188"/>
            <a:ext cx="18661" cy="351453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05667" y="2390968"/>
            <a:ext cx="1144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Заборона імпорту з РФ</a:t>
            </a:r>
            <a:endParaRPr lang="uk-UA" sz="10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605354" y="2335204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60165" y="2323800"/>
            <a:ext cx="1144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 smtClean="0"/>
              <a:t>Обмеженння митнецею імпорту з РФ</a:t>
            </a:r>
            <a:endParaRPr lang="uk-UA" sz="10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689999" y="2318773"/>
            <a:ext cx="54739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1689" y="6273676"/>
            <a:ext cx="81580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" dirty="0" smtClean="0">
                <a:solidFill>
                  <a:srgbClr val="002060"/>
                </a:solidFill>
              </a:rPr>
              <a:t>Джерело: на основі даних Маркер Груп. д</a:t>
            </a:r>
            <a:r>
              <a:rPr lang="ru-RU" sz="800" dirty="0" smtClean="0">
                <a:solidFill>
                  <a:srgbClr val="002060"/>
                </a:solidFill>
              </a:rPr>
              <a:t>ані </a:t>
            </a:r>
            <a:r>
              <a:rPr lang="ru-RU" sz="800" dirty="0">
                <a:solidFill>
                  <a:srgbClr val="002060"/>
                </a:solidFill>
              </a:rPr>
              <a:t>по Україні </a:t>
            </a:r>
            <a:r>
              <a:rPr lang="uk-UA" sz="800" dirty="0" smtClean="0">
                <a:solidFill>
                  <a:srgbClr val="002060"/>
                </a:solidFill>
              </a:rPr>
              <a:t>середньозважені </a:t>
            </a:r>
            <a:r>
              <a:rPr lang="ru-RU" sz="800" dirty="0">
                <a:solidFill>
                  <a:srgbClr val="002060"/>
                </a:solidFill>
              </a:rPr>
              <a:t>ціни від виробників та імпортерів без ПДВ та за вирахуванням ціни упаковки </a:t>
            </a:r>
            <a:endParaRPr lang="uk-UA" sz="800" dirty="0"/>
          </a:p>
        </p:txBody>
      </p:sp>
    </p:spTree>
    <p:extLst>
      <p:ext uri="{BB962C8B-B14F-4D97-AF65-F5344CB8AC3E}">
        <p14:creationId xmlns:p14="http://schemas.microsoft.com/office/powerpoint/2010/main" val="15930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033929794"/>
              </p:ext>
            </p:extLst>
          </p:nvPr>
        </p:nvGraphicFramePr>
        <p:xfrm>
          <a:off x="479425" y="1325563"/>
          <a:ext cx="8188325" cy="510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40080" y="6434141"/>
            <a:ext cx="6217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rgbClr val="002060"/>
                </a:solidFill>
              </a:rPr>
              <a:t>Джерело: на основі даних Маркер </a:t>
            </a:r>
            <a:r>
              <a:rPr lang="uk-UA" sz="1000" dirty="0" smtClean="0">
                <a:solidFill>
                  <a:srgbClr val="002060"/>
                </a:solidFill>
              </a:rPr>
              <a:t>Груп та інформації від Мінекономіки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371996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06AC85A-EA80-420E-8D9D-65C0512EA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7202276"/>
              </p:ext>
            </p:extLst>
          </p:nvPr>
        </p:nvGraphicFramePr>
        <p:xfrm>
          <a:off x="392884" y="1310751"/>
          <a:ext cx="8387132" cy="2604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A477007-D942-4EAE-A39A-2F64DD11FF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528512"/>
              </p:ext>
            </p:extLst>
          </p:nvPr>
        </p:nvGraphicFramePr>
        <p:xfrm>
          <a:off x="250842" y="3914778"/>
          <a:ext cx="4880452" cy="270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/>
          <p:nvPr/>
        </p:nvSpPr>
        <p:spPr>
          <a:xfrm>
            <a:off x="5950499" y="3804606"/>
            <a:ext cx="1706942" cy="2899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i="1" dirty="0">
                <a:solidFill>
                  <a:srgbClr val="63636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Джерело: Держстат</a:t>
            </a:r>
            <a:endParaRPr lang="uk-U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9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16195" y="3257118"/>
            <a:ext cx="245451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altLang="uk-UA" sz="9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джерело</a:t>
            </a:r>
            <a:r>
              <a:rPr kumimoji="0" lang="ru-RU" altLang="uk-UA" sz="900" b="0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uk-UA" altLang="uk-UA" sz="900" b="0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основі даних агентства Маркер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6195" y="1206428"/>
            <a:ext cx="28504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rgbClr val="003964"/>
                </a:solidFill>
              </a:rPr>
              <a:t>Комплексні добрива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57866"/>
              </p:ext>
            </p:extLst>
          </p:nvPr>
        </p:nvGraphicFramePr>
        <p:xfrm>
          <a:off x="602442" y="1696923"/>
          <a:ext cx="8267241" cy="156019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976207">
                  <a:extLst>
                    <a:ext uri="{9D8B030D-6E8A-4147-A177-3AD203B41FA5}">
                      <a16:colId xmlns:a16="http://schemas.microsoft.com/office/drawing/2014/main" val="661725965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2176740811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68356930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1766012410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3881197166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1028521267"/>
                    </a:ext>
                  </a:extLst>
                </a:gridCol>
                <a:gridCol w="881839">
                  <a:extLst>
                    <a:ext uri="{9D8B030D-6E8A-4147-A177-3AD203B41FA5}">
                      <a16:colId xmlns:a16="http://schemas.microsoft.com/office/drawing/2014/main" val="1616551237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b"/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NPK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105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u="none" strike="noStrike" dirty="0">
                          <a:effectLst/>
                        </a:rPr>
                        <a:t>2019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0747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u="none" strike="noStrike">
                          <a:effectLst/>
                        </a:rPr>
                        <a:t>Виробництво, тис.т.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37.7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39.6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171.6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37.6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56.2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91.4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5915192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u="none" strike="noStrike">
                          <a:effectLst/>
                        </a:rPr>
                        <a:t>Імпорт, тис.т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1,558.9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1,362.6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1,472.2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388.9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304.7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556.1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32891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u="none" strike="noStrike">
                          <a:effectLst/>
                        </a:rPr>
                        <a:t>Експорт, тис.т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0.0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0.0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0.0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0.0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0.0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0.0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41270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u="none" strike="noStrike">
                          <a:effectLst/>
                        </a:rPr>
                        <a:t>Споживання, тис.т.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1,596.6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1,402.2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1,643.8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426.5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360.9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647.5</a:t>
                      </a:r>
                      <a:endParaRPr lang="uk-UA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4550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u="none" strike="noStrike" dirty="0">
                          <a:effectLst/>
                        </a:rPr>
                        <a:t>Виробничі потужності, тис.т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530.0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530.0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>
                          <a:effectLst/>
                        </a:rPr>
                        <a:t>530.0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480.0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480.0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u="none" strike="noStrike" dirty="0">
                          <a:effectLst/>
                        </a:rPr>
                        <a:t>480.0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1164735"/>
                  </a:ext>
                </a:extLst>
              </a:tr>
            </a:tbl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340141"/>
              </p:ext>
            </p:extLst>
          </p:nvPr>
        </p:nvGraphicFramePr>
        <p:xfrm>
          <a:off x="410393" y="3651520"/>
          <a:ext cx="3887290" cy="2641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993219"/>
              </p:ext>
            </p:extLst>
          </p:nvPr>
        </p:nvGraphicFramePr>
        <p:xfrm>
          <a:off x="4612903" y="3724102"/>
          <a:ext cx="4031676" cy="256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5"/>
          <p:cNvSpPr txBox="1"/>
          <p:nvPr/>
        </p:nvSpPr>
        <p:spPr>
          <a:xfrm>
            <a:off x="1487635" y="4769198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ІМПОРТ</a:t>
            </a:r>
            <a:endParaRPr lang="uk-UA" dirty="0"/>
          </a:p>
        </p:txBody>
      </p:sp>
      <p:sp>
        <p:nvSpPr>
          <p:cNvPr id="16" name="TextBox 6"/>
          <p:cNvSpPr txBox="1"/>
          <p:nvPr/>
        </p:nvSpPr>
        <p:spPr>
          <a:xfrm>
            <a:off x="2677956" y="4769198"/>
            <a:ext cx="1478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ЗАПРОПОНОВАНІ КВОТИ</a:t>
            </a:r>
            <a:endParaRPr lang="uk-UA" dirty="0"/>
          </a:p>
        </p:txBody>
      </p:sp>
      <p:sp>
        <p:nvSpPr>
          <p:cNvPr id="17" name="TextBox 5"/>
          <p:cNvSpPr txBox="1"/>
          <p:nvPr/>
        </p:nvSpPr>
        <p:spPr>
          <a:xfrm>
            <a:off x="5784076" y="4672465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ІМПОРТ</a:t>
            </a:r>
            <a:endParaRPr lang="uk-UA" dirty="0"/>
          </a:p>
        </p:txBody>
      </p:sp>
      <p:sp>
        <p:nvSpPr>
          <p:cNvPr id="18" name="TextBox 6"/>
          <p:cNvSpPr txBox="1"/>
          <p:nvPr/>
        </p:nvSpPr>
        <p:spPr>
          <a:xfrm>
            <a:off x="6918237" y="5225487"/>
            <a:ext cx="1478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 smtClean="0"/>
              <a:t>ЗАПРОПОНОВАНІ КВОТИ</a:t>
            </a:r>
            <a:endParaRPr lang="uk-UA" dirty="0"/>
          </a:p>
        </p:txBody>
      </p:sp>
      <p:sp>
        <p:nvSpPr>
          <p:cNvPr id="19" name="Rectangle 18"/>
          <p:cNvSpPr/>
          <p:nvPr/>
        </p:nvSpPr>
        <p:spPr>
          <a:xfrm>
            <a:off x="574967" y="6387198"/>
            <a:ext cx="62179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>
                <a:solidFill>
                  <a:srgbClr val="002060"/>
                </a:solidFill>
              </a:rPr>
              <a:t>Джерело: на основі даних Маркер </a:t>
            </a:r>
            <a:r>
              <a:rPr lang="uk-UA" sz="1000" dirty="0" smtClean="0">
                <a:solidFill>
                  <a:srgbClr val="002060"/>
                </a:solidFill>
              </a:rPr>
              <a:t>Груп та інформації від Мінекономіки </a:t>
            </a:r>
            <a:endParaRPr lang="uk-UA" sz="1000" dirty="0"/>
          </a:p>
        </p:txBody>
      </p:sp>
    </p:spTree>
    <p:extLst>
      <p:ext uri="{BB962C8B-B14F-4D97-AF65-F5344CB8AC3E}">
        <p14:creationId xmlns:p14="http://schemas.microsoft.com/office/powerpoint/2010/main" val="307411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3. Пропозиції по квотуванню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29865" y="4004755"/>
            <a:ext cx="1706942" cy="2899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i="1" dirty="0">
                <a:solidFill>
                  <a:srgbClr val="63636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Джерело: Держстат</a:t>
            </a:r>
            <a:endParaRPr lang="uk-U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3BB1E7A-321E-4064-BE0F-124F67000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377577"/>
              </p:ext>
            </p:extLst>
          </p:nvPr>
        </p:nvGraphicFramePr>
        <p:xfrm>
          <a:off x="559294" y="1171578"/>
          <a:ext cx="83183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B35A4C8-102C-44F4-AA9B-5F88993139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422933"/>
              </p:ext>
            </p:extLst>
          </p:nvPr>
        </p:nvGraphicFramePr>
        <p:xfrm>
          <a:off x="472783" y="4004755"/>
          <a:ext cx="5029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22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uk-UA" dirty="0" smtClean="0"/>
              <a:t>Стандарний інструмент – модель часткової рівноваги (багато спрощень, але це не заважає зрозуміти/змоделювати напрямок впливу)</a:t>
            </a:r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4. Економічне </a:t>
            </a:r>
            <a:r>
              <a:rPr lang="ru-RU" dirty="0"/>
              <a:t>моделювання </a:t>
            </a:r>
            <a:r>
              <a:rPr lang="ru-RU" dirty="0" smtClean="0"/>
              <a:t>наслідків</a:t>
            </a:r>
            <a:endParaRPr lang="uk-U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" t="7436" r="58347" b="17105"/>
          <a:stretch/>
        </p:blipFill>
        <p:spPr>
          <a:xfrm>
            <a:off x="678751" y="2789998"/>
            <a:ext cx="4652666" cy="38336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5740" y="2394256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Ринок міндобрив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500799" y="2453628"/>
            <a:ext cx="1548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Пропозиція міндобрив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799511" y="4268868"/>
            <a:ext cx="1548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Попит на міндобрива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2451737" y="5411585"/>
            <a:ext cx="1347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М0 – імпорт</a:t>
            </a:r>
          </a:p>
          <a:p>
            <a:r>
              <a:rPr lang="uk-UA" sz="1200" dirty="0" smtClean="0"/>
              <a:t>М1 - квота</a:t>
            </a:r>
            <a:endParaRPr lang="uk-UA" sz="1200" dirty="0"/>
          </a:p>
        </p:txBody>
      </p:sp>
      <p:sp>
        <p:nvSpPr>
          <p:cNvPr id="11" name="Rectangle 10"/>
          <p:cNvSpPr/>
          <p:nvPr/>
        </p:nvSpPr>
        <p:spPr>
          <a:xfrm>
            <a:off x="197227" y="5254978"/>
            <a:ext cx="985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Ціна до квоти</a:t>
            </a:r>
            <a:endParaRPr lang="uk-UA" sz="1600" dirty="0"/>
          </a:p>
        </p:txBody>
      </p:sp>
      <p:sp>
        <p:nvSpPr>
          <p:cNvPr id="12" name="Rectangle 11"/>
          <p:cNvSpPr/>
          <p:nvPr/>
        </p:nvSpPr>
        <p:spPr>
          <a:xfrm>
            <a:off x="240334" y="3444877"/>
            <a:ext cx="985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Ціна після квоти</a:t>
            </a:r>
            <a:endParaRPr lang="uk-UA" sz="16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783" y="4479823"/>
            <a:ext cx="422957" cy="159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72783" y="5070413"/>
            <a:ext cx="433977" cy="174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48391" y="3466824"/>
            <a:ext cx="39119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Результат:</a:t>
            </a:r>
          </a:p>
          <a:p>
            <a:r>
              <a:rPr lang="ru-RU" dirty="0" smtClean="0"/>
              <a:t>А+</a:t>
            </a:r>
            <a:r>
              <a:rPr lang="en-US" dirty="0" smtClean="0"/>
              <a:t>B+C+D –</a:t>
            </a:r>
            <a:r>
              <a:rPr lang="uk-UA" dirty="0" smtClean="0"/>
              <a:t> втрати сільгоспвиробиків</a:t>
            </a:r>
            <a:r>
              <a:rPr lang="en-US" dirty="0" smtClean="0"/>
              <a:t> </a:t>
            </a:r>
          </a:p>
          <a:p>
            <a:r>
              <a:rPr lang="en-US" dirty="0" smtClean="0"/>
              <a:t>A</a:t>
            </a:r>
            <a:r>
              <a:rPr lang="uk-UA" dirty="0" smtClean="0"/>
              <a:t> – вигода агрохіміків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uk-UA" dirty="0" smtClean="0"/>
              <a:t> – вигода/рента </a:t>
            </a:r>
            <a:r>
              <a:rPr lang="uk-UA" dirty="0" smtClean="0"/>
              <a:t>трейдерів</a:t>
            </a:r>
            <a:r>
              <a:rPr lang="ru-RU" dirty="0" smtClean="0"/>
              <a:t>. </a:t>
            </a:r>
            <a:r>
              <a:rPr lang="ru-RU" dirty="0" smtClean="0"/>
              <a:t>В найгіршому сценарію це величина ренти держслужбовців від </a:t>
            </a:r>
            <a:r>
              <a:rPr lang="uk-UA" dirty="0"/>
              <a:t>а</a:t>
            </a:r>
            <a:r>
              <a:rPr lang="ru-RU" dirty="0" smtClean="0"/>
              <a:t>дміністрування та розподілу квот</a:t>
            </a:r>
            <a:endParaRPr lang="en-US" dirty="0" smtClean="0"/>
          </a:p>
          <a:p>
            <a:r>
              <a:rPr lang="en-US" dirty="0" smtClean="0"/>
              <a:t>B+D</a:t>
            </a:r>
            <a:r>
              <a:rPr lang="uk-UA" dirty="0" smtClean="0"/>
              <a:t> – чисті економічні втрати</a:t>
            </a:r>
            <a:endParaRPr lang="uk-UA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83927" y="3168366"/>
            <a:ext cx="115584" cy="414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31673" y="3168366"/>
            <a:ext cx="74814" cy="781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275239" y="4915199"/>
            <a:ext cx="496266" cy="496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6706" y="6298078"/>
            <a:ext cx="227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Qs</a:t>
            </a:r>
            <a:r>
              <a:rPr lang="uk-UA" sz="1200" dirty="0" smtClean="0"/>
              <a:t>0 </a:t>
            </a:r>
            <a:r>
              <a:rPr lang="uk-UA" sz="1200" dirty="0" smtClean="0"/>
              <a:t>– </a:t>
            </a:r>
            <a:r>
              <a:rPr lang="ru-RU" sz="1200" dirty="0" smtClean="0"/>
              <a:t>вир</a:t>
            </a:r>
            <a:r>
              <a:rPr lang="en-US" sz="1200" dirty="0" smtClean="0"/>
              <a:t>-</a:t>
            </a:r>
            <a:r>
              <a:rPr lang="uk-UA" sz="1200" dirty="0" smtClean="0"/>
              <a:t>во до квоти</a:t>
            </a:r>
            <a:endParaRPr lang="uk-UA" sz="1200" dirty="0" smtClean="0"/>
          </a:p>
          <a:p>
            <a:r>
              <a:rPr lang="en-US" sz="1200" dirty="0" smtClean="0"/>
              <a:t>Qs</a:t>
            </a:r>
            <a:r>
              <a:rPr lang="uk-UA" sz="1200" dirty="0" smtClean="0"/>
              <a:t>1 </a:t>
            </a:r>
            <a:r>
              <a:rPr lang="uk-UA" sz="1200" dirty="0"/>
              <a:t>– </a:t>
            </a:r>
            <a:r>
              <a:rPr lang="ru-RU" sz="1200" dirty="0"/>
              <a:t>вир</a:t>
            </a:r>
            <a:r>
              <a:rPr lang="en-US" sz="1200" dirty="0"/>
              <a:t>-</a:t>
            </a:r>
            <a:r>
              <a:rPr lang="uk-UA" sz="1200" dirty="0"/>
              <a:t>во </a:t>
            </a:r>
            <a:r>
              <a:rPr lang="uk-UA" sz="1200" dirty="0" smtClean="0"/>
              <a:t>після </a:t>
            </a:r>
            <a:r>
              <a:rPr lang="uk-UA" sz="1200" dirty="0"/>
              <a:t>квоти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90745" y="6297565"/>
            <a:ext cx="2279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Qd</a:t>
            </a:r>
            <a:r>
              <a:rPr lang="uk-UA" sz="1200" dirty="0" smtClean="0"/>
              <a:t>0 </a:t>
            </a:r>
            <a:r>
              <a:rPr lang="uk-UA" sz="1200" dirty="0" smtClean="0"/>
              <a:t>– </a:t>
            </a:r>
            <a:r>
              <a:rPr lang="ru-RU" sz="1200" dirty="0" smtClean="0"/>
              <a:t>вир</a:t>
            </a:r>
            <a:r>
              <a:rPr lang="en-US" sz="1200" dirty="0" smtClean="0"/>
              <a:t>-</a:t>
            </a:r>
            <a:r>
              <a:rPr lang="uk-UA" sz="1200" dirty="0" smtClean="0"/>
              <a:t>во до квоти</a:t>
            </a:r>
            <a:endParaRPr lang="uk-UA" sz="1200" dirty="0" smtClean="0"/>
          </a:p>
          <a:p>
            <a:r>
              <a:rPr lang="en-US" sz="1200" dirty="0" err="1" smtClean="0"/>
              <a:t>Qd</a:t>
            </a:r>
            <a:r>
              <a:rPr lang="uk-UA" sz="1200" dirty="0" smtClean="0"/>
              <a:t>1 </a:t>
            </a:r>
            <a:r>
              <a:rPr lang="uk-UA" sz="1200" dirty="0"/>
              <a:t>– </a:t>
            </a:r>
            <a:r>
              <a:rPr lang="ru-RU" sz="1200" dirty="0"/>
              <a:t>вир</a:t>
            </a:r>
            <a:r>
              <a:rPr lang="en-US" sz="1200" dirty="0"/>
              <a:t>-</a:t>
            </a:r>
            <a:r>
              <a:rPr lang="uk-UA" sz="1200" dirty="0"/>
              <a:t>во </a:t>
            </a:r>
            <a:r>
              <a:rPr lang="uk-UA" sz="1200" dirty="0" smtClean="0"/>
              <a:t>після </a:t>
            </a:r>
            <a:r>
              <a:rPr lang="uk-UA" sz="1200" dirty="0"/>
              <a:t>квоти</a:t>
            </a:r>
          </a:p>
        </p:txBody>
      </p:sp>
    </p:spTree>
    <p:extLst>
      <p:ext uri="{BB962C8B-B14F-4D97-AF65-F5344CB8AC3E}">
        <p14:creationId xmlns:p14="http://schemas.microsoft.com/office/powerpoint/2010/main" val="392039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uk-UA" dirty="0" smtClean="0"/>
              <a:t>Основне питання моделювання: </a:t>
            </a:r>
          </a:p>
          <a:p>
            <a:pPr lvl="1"/>
            <a:r>
              <a:rPr lang="uk-UA" dirty="0" smtClean="0"/>
              <a:t>величина </a:t>
            </a:r>
            <a:r>
              <a:rPr lang="uk-UA" dirty="0"/>
              <a:t>цінової еластичності попиту та пропозиції (або чутливості ціни </a:t>
            </a:r>
            <a:r>
              <a:rPr lang="uk-UA" dirty="0" smtClean="0"/>
              <a:t>до </a:t>
            </a:r>
            <a:r>
              <a:rPr lang="uk-UA" dirty="0"/>
              <a:t>величини попиту та пропозиції</a:t>
            </a:r>
            <a:r>
              <a:rPr lang="uk-UA" dirty="0" smtClean="0"/>
              <a:t>)</a:t>
            </a:r>
          </a:p>
          <a:p>
            <a:pPr lvl="1"/>
            <a:r>
              <a:rPr lang="uk-UA" dirty="0" smtClean="0"/>
              <a:t>для оцінки еластичності потрібне окреме повноцінне дослідження</a:t>
            </a:r>
          </a:p>
          <a:p>
            <a:pPr lvl="1"/>
            <a:r>
              <a:rPr lang="uk-UA" dirty="0" smtClean="0"/>
              <a:t>ми пішли спрощеним варіантом:</a:t>
            </a:r>
          </a:p>
          <a:p>
            <a:pPr lvl="2"/>
            <a:r>
              <a:rPr lang="uk-UA" dirty="0" smtClean="0"/>
              <a:t>Подивились на схожі дослідження в економічній літературі, зібрали данні по оценених еластичностях</a:t>
            </a:r>
          </a:p>
          <a:p>
            <a:pPr lvl="2"/>
            <a:r>
              <a:rPr lang="uk-UA" dirty="0" smtClean="0"/>
              <a:t>Для нашого дослідження зробили оцінку на інтервалах значень еластичностей</a:t>
            </a:r>
          </a:p>
          <a:p>
            <a:pPr lvl="2"/>
            <a:r>
              <a:rPr lang="uk-UA" dirty="0" smtClean="0"/>
              <a:t>Припущення щодо еластичностей:</a:t>
            </a:r>
          </a:p>
          <a:p>
            <a:pPr lvl="3"/>
            <a:r>
              <a:rPr lang="uk-UA" dirty="0" smtClean="0"/>
              <a:t>від 0,1 до 0,8, але попит менш еластичний</a:t>
            </a:r>
          </a:p>
          <a:p>
            <a:r>
              <a:rPr lang="uk-UA" dirty="0" smtClean="0"/>
              <a:t>В моделюванні враховується ЛИШЕ фактор запровадження квот, всі решта факторів – незмінні</a:t>
            </a:r>
          </a:p>
          <a:p>
            <a:r>
              <a:rPr lang="uk-UA" dirty="0" smtClean="0"/>
              <a:t>Також за основу взяті показники галузі за 2019 рік</a:t>
            </a:r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Економічне моделювання наслідків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640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Розрахунки проводились для аміачної селітри та </a:t>
            </a:r>
            <a:r>
              <a:rPr lang="en-US" dirty="0" smtClean="0"/>
              <a:t>NP</a:t>
            </a:r>
            <a:r>
              <a:rPr lang="uk-UA" dirty="0" smtClean="0"/>
              <a:t>-добрив, оскільки для інших продуктів запропоновані квоти – не обмежувальні</a:t>
            </a:r>
          </a:p>
          <a:p>
            <a:r>
              <a:rPr lang="uk-UA" dirty="0" smtClean="0"/>
              <a:t>Результати:</a:t>
            </a:r>
          </a:p>
          <a:p>
            <a:pPr lvl="1"/>
            <a:r>
              <a:rPr lang="uk-UA" dirty="0" smtClean="0"/>
              <a:t>Очікувана </a:t>
            </a:r>
            <a:r>
              <a:rPr lang="uk-UA" dirty="0"/>
              <a:t>вигода (додаткові доходи) виробників міндобрив – 63-238 млн дол США</a:t>
            </a:r>
          </a:p>
          <a:p>
            <a:pPr lvl="1"/>
            <a:r>
              <a:rPr lang="uk-UA" dirty="0"/>
              <a:t>Очікувані втрати сільгоспвиробників – 174-509  млн дол США</a:t>
            </a:r>
          </a:p>
          <a:p>
            <a:pPr lvl="1"/>
            <a:r>
              <a:rPr lang="uk-UA" dirty="0"/>
              <a:t>Очікувані вигоди трейдерів – 10-33 млн дол </a:t>
            </a:r>
            <a:r>
              <a:rPr lang="uk-UA" dirty="0" smtClean="0"/>
              <a:t>США. </a:t>
            </a:r>
            <a:r>
              <a:rPr lang="ru-RU" dirty="0"/>
              <a:t>В найгіршому сценарію це величина ренти держслужбовців від </a:t>
            </a:r>
            <a:r>
              <a:rPr lang="uk-UA" dirty="0"/>
              <a:t>а</a:t>
            </a:r>
            <a:r>
              <a:rPr lang="ru-RU" dirty="0"/>
              <a:t>дміністрування та розподілу </a:t>
            </a:r>
            <a:r>
              <a:rPr lang="ru-RU" dirty="0" smtClean="0"/>
              <a:t>квот</a:t>
            </a:r>
            <a:endParaRPr lang="uk-UA" dirty="0"/>
          </a:p>
          <a:p>
            <a:pPr lvl="1"/>
            <a:r>
              <a:rPr lang="uk-UA" dirty="0"/>
              <a:t>Сукупний ефект на економіку – втрати на рівні 100-238 млн дол </a:t>
            </a:r>
            <a:r>
              <a:rPr lang="uk-UA" dirty="0" smtClean="0"/>
              <a:t>США</a:t>
            </a:r>
          </a:p>
          <a:p>
            <a:r>
              <a:rPr lang="uk-UA" dirty="0" smtClean="0"/>
              <a:t>Більші втрати для </a:t>
            </a:r>
            <a:r>
              <a:rPr lang="en-US" dirty="0"/>
              <a:t>NP</a:t>
            </a:r>
            <a:r>
              <a:rPr lang="uk-UA" dirty="0" smtClean="0"/>
              <a:t>-добрив через дуже обмежувальну квоту</a:t>
            </a:r>
            <a:endParaRPr lang="en-US" dirty="0" smtClean="0"/>
          </a:p>
          <a:p>
            <a:r>
              <a:rPr lang="uk-UA" dirty="0" smtClean="0"/>
              <a:t>Очікуване зростання цін на селітру: 5-22%</a:t>
            </a:r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Економічне моделювання наслідків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015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62385" y="1251787"/>
            <a:ext cx="8188650" cy="5108580"/>
          </a:xfrm>
        </p:spPr>
        <p:txBody>
          <a:bodyPr/>
          <a:lstStyle/>
          <a:p>
            <a:r>
              <a:rPr lang="uk-UA" dirty="0" smtClean="0"/>
              <a:t>Агровиробники зазнають втрат. Але менші виробники зазнають більших втрат</a:t>
            </a:r>
            <a:endParaRPr lang="en-US" dirty="0" smtClean="0"/>
          </a:p>
          <a:p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fontAlgn="base"/>
            <a:r>
              <a:rPr lang="en-US" dirty="0" smtClean="0"/>
              <a:t>5. </a:t>
            </a:r>
            <a:r>
              <a:rPr lang="ru-RU" dirty="0" smtClean="0"/>
              <a:t>Інші </a:t>
            </a:r>
            <a:r>
              <a:rPr lang="ru-RU" dirty="0" smtClean="0"/>
              <a:t>наслідки</a:t>
            </a:r>
            <a:endParaRPr lang="ru-RU" dirty="0"/>
          </a:p>
        </p:txBody>
      </p:sp>
      <p:pic>
        <p:nvPicPr>
          <p:cNvPr id="4098" name="Picture 2" descr="Ð¡Ð²ÑÑÐ»Ð¸Ð½Ð° Ð²ÑÐ´ Oleg Nivievskyi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64" y="1946988"/>
            <a:ext cx="5143500" cy="448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2664" y="6501287"/>
            <a:ext cx="107753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900" b="0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kumimoji="0" lang="ru-RU" altLang="uk-UA" sz="900" b="0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altLang="uk-UA" sz="900" i="1" dirty="0" smtClean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ДЕРЖСТАТ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8498" y="5016758"/>
            <a:ext cx="4895461" cy="2208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418845" y="3935278"/>
            <a:ext cx="993051" cy="1007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75446" y="3010678"/>
            <a:ext cx="2435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Більша частка витрат на міндобрива в структурі собівартості у малих сільгоспвиробників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322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u="sng" dirty="0" smtClean="0"/>
              <a:t>Висновки:</a:t>
            </a:r>
          </a:p>
          <a:p>
            <a:pPr marL="0" indent="0">
              <a:buNone/>
            </a:pPr>
            <a:r>
              <a:rPr lang="uk-UA" dirty="0" smtClean="0"/>
              <a:t>1</a:t>
            </a:r>
            <a:r>
              <a:rPr lang="uk-UA" dirty="0" smtClean="0"/>
              <a:t>) Запропоноване квотування імпорту мінеральних добрив призведе до зниження сукупного добробуту країни (ВВП) розрахунково на </a:t>
            </a:r>
            <a:r>
              <a:rPr lang="uk-UA" dirty="0"/>
              <a:t>100-238 млн дол </a:t>
            </a:r>
            <a:r>
              <a:rPr lang="uk-UA" dirty="0" smtClean="0"/>
              <a:t>США</a:t>
            </a:r>
          </a:p>
          <a:p>
            <a:pPr marL="0" indent="0">
              <a:buNone/>
            </a:pPr>
            <a:r>
              <a:rPr lang="uk-UA" dirty="0" smtClean="0"/>
              <a:t>2) Сільгоспвиробники несуть основні втрати обсягом </a:t>
            </a:r>
            <a:r>
              <a:rPr lang="uk-UA" dirty="0"/>
              <a:t>174-509  млн дол США  </a:t>
            </a:r>
            <a:endParaRPr lang="uk-UA" dirty="0" smtClean="0"/>
          </a:p>
          <a:p>
            <a:pPr lvl="1"/>
            <a:r>
              <a:rPr lang="uk-UA" dirty="0" smtClean="0"/>
              <a:t>Більші втрати на боці малих сільгоспвиробників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3) </a:t>
            </a:r>
            <a:r>
              <a:rPr lang="uk-UA" dirty="0" smtClean="0"/>
              <a:t>Ризики зриву поставок через ліцензування/адміністрування квот (ризик корупції)</a:t>
            </a:r>
          </a:p>
          <a:p>
            <a:pPr marL="0" indent="0">
              <a:buNone/>
            </a:pPr>
            <a:r>
              <a:rPr lang="uk-UA" u="sng" dirty="0" smtClean="0"/>
              <a:t>Рекомендаці</a:t>
            </a:r>
            <a:r>
              <a:rPr lang="uk-UA" u="sng" dirty="0" smtClean="0"/>
              <a:t>ї:</a:t>
            </a:r>
          </a:p>
          <a:p>
            <a:pPr marL="0" indent="0">
              <a:buNone/>
            </a:pPr>
            <a:r>
              <a:rPr lang="uk-UA" dirty="0" smtClean="0"/>
              <a:t>- не </a:t>
            </a:r>
            <a:r>
              <a:rPr lang="uk-UA" dirty="0" smtClean="0"/>
              <a:t>запроваджувати квоти</a:t>
            </a:r>
          </a:p>
          <a:p>
            <a:pPr marL="0" indent="0">
              <a:buNone/>
            </a:pPr>
            <a:r>
              <a:rPr lang="uk-UA" dirty="0"/>
              <a:t>-</a:t>
            </a:r>
            <a:r>
              <a:rPr lang="uk-UA" dirty="0" smtClean="0"/>
              <a:t> </a:t>
            </a:r>
            <a:r>
              <a:rPr lang="uk-UA" dirty="0" smtClean="0"/>
              <a:t>працювати безпосередньо з хімічною галуззю над її розвитком (не за рахунок сільгоспвиробників)</a:t>
            </a:r>
          </a:p>
          <a:p>
            <a:pPr lvl="1"/>
            <a:r>
              <a:rPr lang="uk-UA" dirty="0" smtClean="0"/>
              <a:t>В хімічної галузі є чудовий фактор розвитку – зростаючий і внутрішній попит з боку АПК</a:t>
            </a:r>
          </a:p>
          <a:p>
            <a:pPr lvl="1"/>
            <a:r>
              <a:rPr lang="uk-UA" dirty="0" smtClean="0"/>
              <a:t>Підвищення ефективності. </a:t>
            </a:r>
          </a:p>
          <a:p>
            <a:pPr lvl="2"/>
            <a:r>
              <a:rPr lang="uk-UA" dirty="0" smtClean="0"/>
              <a:t>Конкуренція – найкращий мотиватор</a:t>
            </a:r>
          </a:p>
          <a:p>
            <a:pPr lvl="2"/>
            <a:r>
              <a:rPr lang="uk-UA" dirty="0" smtClean="0"/>
              <a:t>Інвестиції в технології, дослідження, розробки та інновації</a:t>
            </a:r>
            <a:endParaRPr lang="uk-U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</a:t>
            </a:r>
            <a:r>
              <a:rPr lang="uk-UA" dirty="0" smtClean="0"/>
              <a:t>Висновки </a:t>
            </a:r>
            <a:r>
              <a:rPr lang="uk-UA" dirty="0" smtClean="0"/>
              <a:t>та рекомендації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1910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ДЯКУЮ!</a:t>
            </a:r>
            <a:br>
              <a:rPr lang="uk-UA" dirty="0" smtClean="0"/>
            </a:br>
            <a:r>
              <a:rPr lang="en-US" sz="3100" dirty="0" smtClean="0">
                <a:hlinkClick r:id="rId2"/>
              </a:rPr>
              <a:t>onivievskyi@kse.org.ua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www.facebook.com/oleg.nivievskyi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uk-UA" sz="1600" dirty="0" smtClean="0"/>
              <a:t>блог: </a:t>
            </a:r>
            <a:r>
              <a:rPr lang="en-US" sz="1600" dirty="0" smtClean="0">
                <a:hlinkClick r:id="rId4"/>
              </a:rPr>
              <a:t>http</a:t>
            </a:r>
            <a:r>
              <a:rPr lang="en-US" sz="1600" dirty="0">
                <a:hlinkClick r:id="rId4"/>
              </a:rPr>
              <a:t>://</a:t>
            </a:r>
            <a:r>
              <a:rPr lang="en-US" sz="1600" dirty="0" smtClean="0">
                <a:hlinkClick r:id="rId4"/>
              </a:rPr>
              <a:t>agroportal.ua/views/blogs/author_1772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https://voxukraine.org/uk/item/oleg-nivyevskij/</a:t>
            </a:r>
            <a:endParaRPr lang="uk-UA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388938"/>
            <a:ext cx="2057400" cy="365125"/>
          </a:xfrm>
        </p:spPr>
        <p:txBody>
          <a:bodyPr/>
          <a:lstStyle/>
          <a:p>
            <a:fld id="{EA6EE364-3687-4A0A-B842-E8D50D94D41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4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raphik LC Medium"/>
        <a:ea typeface=""/>
        <a:cs typeface=""/>
      </a:majorFont>
      <a:minorFont>
        <a:latin typeface="Graphik LC Regula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7468</TotalTime>
  <Words>1042</Words>
  <Application>Microsoft Office PowerPoint</Application>
  <PresentationFormat>On-screen Show (4:3)</PresentationFormat>
  <Paragraphs>215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Graphik LC Medium</vt:lpstr>
      <vt:lpstr>Graphik LC Regular</vt:lpstr>
      <vt:lpstr>Helvetica</vt:lpstr>
      <vt:lpstr>Times New Roman</vt:lpstr>
      <vt:lpstr>Office Theme</vt:lpstr>
      <vt:lpstr>Квоти на імпорт мінеральних добрив  Олег Нів’євський, Соломія Піх та Світлана Таран Київська школа економіки </vt:lpstr>
      <vt:lpstr>Зміст</vt:lpstr>
      <vt:lpstr>1. Коротко про суть та історію питання</vt:lpstr>
      <vt:lpstr>2. Основні параметри ринку міндобрив в Україні</vt:lpstr>
      <vt:lpstr>2. Основні параметри ринку міндобрив</vt:lpstr>
      <vt:lpstr>2. Основні параметри ринку міндобрив</vt:lpstr>
      <vt:lpstr>2. Основні параметри ринку міндобрив Структура ринку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3. Пропозиції по квотуванню</vt:lpstr>
      <vt:lpstr>4. Економічне моделювання наслідків</vt:lpstr>
      <vt:lpstr>4. Економічне моделювання наслідків</vt:lpstr>
      <vt:lpstr>4. Економічне моделювання наслідків</vt:lpstr>
      <vt:lpstr>5. Інші наслідки</vt:lpstr>
      <vt:lpstr>6. Висновки та рекомендації</vt:lpstr>
      <vt:lpstr>ДЯКУЮ! onivievskyi@kse.org.ua https://www.facebook.com/oleg.nivievskyi блог: http://agroportal.ua/views/blogs/author_1772 https://voxukraine.org/uk/item/oleg-nivyevskij/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Oleg Nivievskyi</cp:lastModifiedBy>
  <cp:revision>520</cp:revision>
  <cp:lastPrinted>2017-06-28T11:25:56Z</cp:lastPrinted>
  <dcterms:created xsi:type="dcterms:W3CDTF">2017-06-28T10:33:03Z</dcterms:created>
  <dcterms:modified xsi:type="dcterms:W3CDTF">2020-06-11T10:39:39Z</dcterms:modified>
</cp:coreProperties>
</file>